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68" r:id="rId3"/>
    <p:sldId id="269" r:id="rId4"/>
    <p:sldId id="274" r:id="rId5"/>
    <p:sldId id="270" r:id="rId6"/>
    <p:sldId id="271" r:id="rId7"/>
    <p:sldId id="272" r:id="rId8"/>
    <p:sldId id="273" r:id="rId9"/>
    <p:sldId id="278" r:id="rId10"/>
    <p:sldId id="276" r:id="rId11"/>
    <p:sldId id="277" r:id="rId12"/>
    <p:sldId id="283" r:id="rId13"/>
    <p:sldId id="282" r:id="rId14"/>
    <p:sldId id="293" r:id="rId15"/>
    <p:sldId id="294" r:id="rId16"/>
    <p:sldId id="292" r:id="rId17"/>
    <p:sldId id="291" r:id="rId18"/>
    <p:sldId id="290" r:id="rId19"/>
    <p:sldId id="298" r:id="rId20"/>
    <p:sldId id="302" r:id="rId21"/>
    <p:sldId id="303" r:id="rId22"/>
    <p:sldId id="296" r:id="rId23"/>
    <p:sldId id="301" r:id="rId24"/>
    <p:sldId id="300" r:id="rId25"/>
    <p:sldId id="299" r:id="rId26"/>
    <p:sldId id="308" r:id="rId27"/>
    <p:sldId id="279" r:id="rId28"/>
    <p:sldId id="307" r:id="rId29"/>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85" autoAdjust="0"/>
    <p:restoredTop sz="94660"/>
  </p:normalViewPr>
  <p:slideViewPr>
    <p:cSldViewPr>
      <p:cViewPr>
        <p:scale>
          <a:sx n="108" d="100"/>
          <a:sy n="108" d="100"/>
        </p:scale>
        <p:origin x="-126" y="59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ED1EB781-1777-409D-8ADA-E4BA927321AD}" type="datetimeFigureOut">
              <a:rPr lang="es-AR" smtClean="0"/>
              <a:pPr/>
              <a:t>26/11/2014</a:t>
            </a:fld>
            <a:endParaRPr lang="es-AR" dirty="0"/>
          </a:p>
        </p:txBody>
      </p:sp>
      <p:sp>
        <p:nvSpPr>
          <p:cNvPr id="19" name="18 Marcador de pie de página"/>
          <p:cNvSpPr>
            <a:spLocks noGrp="1"/>
          </p:cNvSpPr>
          <p:nvPr>
            <p:ph type="ftr" sz="quarter" idx="11"/>
          </p:nvPr>
        </p:nvSpPr>
        <p:spPr/>
        <p:txBody>
          <a:bodyPr/>
          <a:lstStyle/>
          <a:p>
            <a:endParaRPr lang="es-AR" dirty="0"/>
          </a:p>
        </p:txBody>
      </p:sp>
      <p:sp>
        <p:nvSpPr>
          <p:cNvPr id="27" name="26 Marcador de número de diapositiva"/>
          <p:cNvSpPr>
            <a:spLocks noGrp="1"/>
          </p:cNvSpPr>
          <p:nvPr>
            <p:ph type="sldNum" sz="quarter" idx="12"/>
          </p:nvPr>
        </p:nvSpPr>
        <p:spPr/>
        <p:txBody>
          <a:bodyPr/>
          <a:lstStyle/>
          <a:p>
            <a:fld id="{9D9F42C8-A047-42FD-AB73-E4A869996A64}" type="slidenum">
              <a:rPr lang="es-AR" smtClean="0"/>
              <a:pPr/>
              <a:t>‹Nº›</a:t>
            </a:fld>
            <a:endParaRPr lang="es-A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ED1EB781-1777-409D-8ADA-E4BA927321AD}" type="datetimeFigureOut">
              <a:rPr lang="es-AR" smtClean="0"/>
              <a:pPr/>
              <a:t>26/11/2014</a:t>
            </a:fld>
            <a:endParaRPr lang="es-AR" dirty="0"/>
          </a:p>
        </p:txBody>
      </p:sp>
      <p:sp>
        <p:nvSpPr>
          <p:cNvPr id="5" name="4 Marcador de pie de página"/>
          <p:cNvSpPr>
            <a:spLocks noGrp="1"/>
          </p:cNvSpPr>
          <p:nvPr>
            <p:ph type="ftr" sz="quarter" idx="11"/>
          </p:nvPr>
        </p:nvSpPr>
        <p:spPr/>
        <p:txBody>
          <a:bodyPr/>
          <a:lstStyle/>
          <a:p>
            <a:endParaRPr lang="es-AR" dirty="0"/>
          </a:p>
        </p:txBody>
      </p:sp>
      <p:sp>
        <p:nvSpPr>
          <p:cNvPr id="6" name="5 Marcador de número de diapositiva"/>
          <p:cNvSpPr>
            <a:spLocks noGrp="1"/>
          </p:cNvSpPr>
          <p:nvPr>
            <p:ph type="sldNum" sz="quarter" idx="12"/>
          </p:nvPr>
        </p:nvSpPr>
        <p:spPr/>
        <p:txBody>
          <a:bodyPr/>
          <a:lstStyle/>
          <a:p>
            <a:fld id="{9D9F42C8-A047-42FD-AB73-E4A869996A64}" type="slidenum">
              <a:rPr lang="es-AR" smtClean="0"/>
              <a:pPr/>
              <a:t>‹Nº›</a:t>
            </a:fld>
            <a:endParaRPr lang="es-A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ED1EB781-1777-409D-8ADA-E4BA927321AD}" type="datetimeFigureOut">
              <a:rPr lang="es-AR" smtClean="0"/>
              <a:pPr/>
              <a:t>26/11/2014</a:t>
            </a:fld>
            <a:endParaRPr lang="es-AR" dirty="0"/>
          </a:p>
        </p:txBody>
      </p:sp>
      <p:sp>
        <p:nvSpPr>
          <p:cNvPr id="5" name="4 Marcador de pie de página"/>
          <p:cNvSpPr>
            <a:spLocks noGrp="1"/>
          </p:cNvSpPr>
          <p:nvPr>
            <p:ph type="ftr" sz="quarter" idx="11"/>
          </p:nvPr>
        </p:nvSpPr>
        <p:spPr/>
        <p:txBody>
          <a:bodyPr/>
          <a:lstStyle/>
          <a:p>
            <a:endParaRPr lang="es-AR" dirty="0"/>
          </a:p>
        </p:txBody>
      </p:sp>
      <p:sp>
        <p:nvSpPr>
          <p:cNvPr id="6" name="5 Marcador de número de diapositiva"/>
          <p:cNvSpPr>
            <a:spLocks noGrp="1"/>
          </p:cNvSpPr>
          <p:nvPr>
            <p:ph type="sldNum" sz="quarter" idx="12"/>
          </p:nvPr>
        </p:nvSpPr>
        <p:spPr/>
        <p:txBody>
          <a:bodyPr/>
          <a:lstStyle/>
          <a:p>
            <a:fld id="{9D9F42C8-A047-42FD-AB73-E4A869996A64}" type="slidenum">
              <a:rPr lang="es-AR" smtClean="0"/>
              <a:pPr/>
              <a:t>‹Nº›</a:t>
            </a:fld>
            <a:endParaRPr lang="es-A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ED1EB781-1777-409D-8ADA-E4BA927321AD}" type="datetimeFigureOut">
              <a:rPr lang="es-AR" smtClean="0"/>
              <a:pPr/>
              <a:t>26/11/2014</a:t>
            </a:fld>
            <a:endParaRPr lang="es-AR" dirty="0"/>
          </a:p>
        </p:txBody>
      </p:sp>
      <p:sp>
        <p:nvSpPr>
          <p:cNvPr id="5" name="4 Marcador de pie de página"/>
          <p:cNvSpPr>
            <a:spLocks noGrp="1"/>
          </p:cNvSpPr>
          <p:nvPr>
            <p:ph type="ftr" sz="quarter" idx="11"/>
          </p:nvPr>
        </p:nvSpPr>
        <p:spPr/>
        <p:txBody>
          <a:bodyPr/>
          <a:lstStyle/>
          <a:p>
            <a:endParaRPr lang="es-AR" dirty="0"/>
          </a:p>
        </p:txBody>
      </p:sp>
      <p:sp>
        <p:nvSpPr>
          <p:cNvPr id="6" name="5 Marcador de número de diapositiva"/>
          <p:cNvSpPr>
            <a:spLocks noGrp="1"/>
          </p:cNvSpPr>
          <p:nvPr>
            <p:ph type="sldNum" sz="quarter" idx="12"/>
          </p:nvPr>
        </p:nvSpPr>
        <p:spPr/>
        <p:txBody>
          <a:bodyPr/>
          <a:lstStyle/>
          <a:p>
            <a:fld id="{9D9F42C8-A047-42FD-AB73-E4A869996A64}" type="slidenum">
              <a:rPr lang="es-AR" smtClean="0"/>
              <a:pPr/>
              <a:t>‹Nº›</a:t>
            </a:fld>
            <a:endParaRPr lang="es-A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ED1EB781-1777-409D-8ADA-E4BA927321AD}" type="datetimeFigureOut">
              <a:rPr lang="es-AR" smtClean="0"/>
              <a:pPr/>
              <a:t>26/11/2014</a:t>
            </a:fld>
            <a:endParaRPr lang="es-AR" dirty="0"/>
          </a:p>
        </p:txBody>
      </p:sp>
      <p:sp>
        <p:nvSpPr>
          <p:cNvPr id="5" name="4 Marcador de pie de página"/>
          <p:cNvSpPr>
            <a:spLocks noGrp="1"/>
          </p:cNvSpPr>
          <p:nvPr>
            <p:ph type="ftr" sz="quarter" idx="11"/>
          </p:nvPr>
        </p:nvSpPr>
        <p:spPr/>
        <p:txBody>
          <a:bodyPr/>
          <a:lstStyle/>
          <a:p>
            <a:endParaRPr lang="es-AR" dirty="0"/>
          </a:p>
        </p:txBody>
      </p:sp>
      <p:sp>
        <p:nvSpPr>
          <p:cNvPr id="6" name="5 Marcador de número de diapositiva"/>
          <p:cNvSpPr>
            <a:spLocks noGrp="1"/>
          </p:cNvSpPr>
          <p:nvPr>
            <p:ph type="sldNum" sz="quarter" idx="12"/>
          </p:nvPr>
        </p:nvSpPr>
        <p:spPr/>
        <p:txBody>
          <a:bodyPr/>
          <a:lstStyle/>
          <a:p>
            <a:fld id="{9D9F42C8-A047-42FD-AB73-E4A869996A64}" type="slidenum">
              <a:rPr lang="es-AR" smtClean="0"/>
              <a:pPr/>
              <a:t>‹Nº›</a:t>
            </a:fld>
            <a:endParaRPr lang="es-A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ED1EB781-1777-409D-8ADA-E4BA927321AD}" type="datetimeFigureOut">
              <a:rPr lang="es-AR" smtClean="0"/>
              <a:pPr/>
              <a:t>26/11/2014</a:t>
            </a:fld>
            <a:endParaRPr lang="es-AR" dirty="0"/>
          </a:p>
        </p:txBody>
      </p:sp>
      <p:sp>
        <p:nvSpPr>
          <p:cNvPr id="6" name="5 Marcador de pie de página"/>
          <p:cNvSpPr>
            <a:spLocks noGrp="1"/>
          </p:cNvSpPr>
          <p:nvPr>
            <p:ph type="ftr" sz="quarter" idx="11"/>
          </p:nvPr>
        </p:nvSpPr>
        <p:spPr/>
        <p:txBody>
          <a:bodyPr/>
          <a:lstStyle/>
          <a:p>
            <a:endParaRPr lang="es-AR" dirty="0"/>
          </a:p>
        </p:txBody>
      </p:sp>
      <p:sp>
        <p:nvSpPr>
          <p:cNvPr id="7" name="6 Marcador de número de diapositiva"/>
          <p:cNvSpPr>
            <a:spLocks noGrp="1"/>
          </p:cNvSpPr>
          <p:nvPr>
            <p:ph type="sldNum" sz="quarter" idx="12"/>
          </p:nvPr>
        </p:nvSpPr>
        <p:spPr/>
        <p:txBody>
          <a:bodyPr/>
          <a:lstStyle/>
          <a:p>
            <a:fld id="{9D9F42C8-A047-42FD-AB73-E4A869996A64}" type="slidenum">
              <a:rPr lang="es-AR" smtClean="0"/>
              <a:pPr/>
              <a:t>‹Nº›</a:t>
            </a:fld>
            <a:endParaRPr lang="es-A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ED1EB781-1777-409D-8ADA-E4BA927321AD}" type="datetimeFigureOut">
              <a:rPr lang="es-AR" smtClean="0"/>
              <a:pPr/>
              <a:t>26/11/2014</a:t>
            </a:fld>
            <a:endParaRPr lang="es-AR" dirty="0"/>
          </a:p>
        </p:txBody>
      </p:sp>
      <p:sp>
        <p:nvSpPr>
          <p:cNvPr id="8" name="7 Marcador de pie de página"/>
          <p:cNvSpPr>
            <a:spLocks noGrp="1"/>
          </p:cNvSpPr>
          <p:nvPr>
            <p:ph type="ftr" sz="quarter" idx="11"/>
          </p:nvPr>
        </p:nvSpPr>
        <p:spPr/>
        <p:txBody>
          <a:bodyPr/>
          <a:lstStyle/>
          <a:p>
            <a:endParaRPr lang="es-AR" dirty="0"/>
          </a:p>
        </p:txBody>
      </p:sp>
      <p:sp>
        <p:nvSpPr>
          <p:cNvPr id="9" name="8 Marcador de número de diapositiva"/>
          <p:cNvSpPr>
            <a:spLocks noGrp="1"/>
          </p:cNvSpPr>
          <p:nvPr>
            <p:ph type="sldNum" sz="quarter" idx="12"/>
          </p:nvPr>
        </p:nvSpPr>
        <p:spPr/>
        <p:txBody>
          <a:bodyPr/>
          <a:lstStyle/>
          <a:p>
            <a:fld id="{9D9F42C8-A047-42FD-AB73-E4A869996A64}" type="slidenum">
              <a:rPr lang="es-AR" smtClean="0"/>
              <a:pPr/>
              <a:t>‹Nº›</a:t>
            </a:fld>
            <a:endParaRPr lang="es-A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ED1EB781-1777-409D-8ADA-E4BA927321AD}" type="datetimeFigureOut">
              <a:rPr lang="es-AR" smtClean="0"/>
              <a:pPr/>
              <a:t>26/11/2014</a:t>
            </a:fld>
            <a:endParaRPr lang="es-AR" dirty="0"/>
          </a:p>
        </p:txBody>
      </p:sp>
      <p:sp>
        <p:nvSpPr>
          <p:cNvPr id="4" name="3 Marcador de pie de página"/>
          <p:cNvSpPr>
            <a:spLocks noGrp="1"/>
          </p:cNvSpPr>
          <p:nvPr>
            <p:ph type="ftr" sz="quarter" idx="11"/>
          </p:nvPr>
        </p:nvSpPr>
        <p:spPr/>
        <p:txBody>
          <a:bodyPr/>
          <a:lstStyle/>
          <a:p>
            <a:endParaRPr lang="es-AR" dirty="0"/>
          </a:p>
        </p:txBody>
      </p:sp>
      <p:sp>
        <p:nvSpPr>
          <p:cNvPr id="5" name="4 Marcador de número de diapositiva"/>
          <p:cNvSpPr>
            <a:spLocks noGrp="1"/>
          </p:cNvSpPr>
          <p:nvPr>
            <p:ph type="sldNum" sz="quarter" idx="12"/>
          </p:nvPr>
        </p:nvSpPr>
        <p:spPr/>
        <p:txBody>
          <a:bodyPr/>
          <a:lstStyle/>
          <a:p>
            <a:fld id="{9D9F42C8-A047-42FD-AB73-E4A869996A64}" type="slidenum">
              <a:rPr lang="es-AR" smtClean="0"/>
              <a:pPr/>
              <a:t>‹Nº›</a:t>
            </a:fld>
            <a:endParaRPr lang="es-A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D1EB781-1777-409D-8ADA-E4BA927321AD}" type="datetimeFigureOut">
              <a:rPr lang="es-AR" smtClean="0"/>
              <a:pPr/>
              <a:t>26/11/2014</a:t>
            </a:fld>
            <a:endParaRPr lang="es-AR" dirty="0"/>
          </a:p>
        </p:txBody>
      </p:sp>
      <p:sp>
        <p:nvSpPr>
          <p:cNvPr id="3" name="2 Marcador de pie de página"/>
          <p:cNvSpPr>
            <a:spLocks noGrp="1"/>
          </p:cNvSpPr>
          <p:nvPr>
            <p:ph type="ftr" sz="quarter" idx="11"/>
          </p:nvPr>
        </p:nvSpPr>
        <p:spPr/>
        <p:txBody>
          <a:bodyPr/>
          <a:lstStyle/>
          <a:p>
            <a:endParaRPr lang="es-AR" dirty="0"/>
          </a:p>
        </p:txBody>
      </p:sp>
      <p:sp>
        <p:nvSpPr>
          <p:cNvPr id="4" name="3 Marcador de número de diapositiva"/>
          <p:cNvSpPr>
            <a:spLocks noGrp="1"/>
          </p:cNvSpPr>
          <p:nvPr>
            <p:ph type="sldNum" sz="quarter" idx="12"/>
          </p:nvPr>
        </p:nvSpPr>
        <p:spPr/>
        <p:txBody>
          <a:bodyPr/>
          <a:lstStyle/>
          <a:p>
            <a:fld id="{9D9F42C8-A047-42FD-AB73-E4A869996A64}" type="slidenum">
              <a:rPr lang="es-AR" smtClean="0"/>
              <a:pPr/>
              <a:t>‹Nº›</a:t>
            </a:fld>
            <a:endParaRPr lang="es-A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ED1EB781-1777-409D-8ADA-E4BA927321AD}" type="datetimeFigureOut">
              <a:rPr lang="es-AR" smtClean="0"/>
              <a:pPr/>
              <a:t>26/11/2014</a:t>
            </a:fld>
            <a:endParaRPr lang="es-AR" dirty="0"/>
          </a:p>
        </p:txBody>
      </p:sp>
      <p:sp>
        <p:nvSpPr>
          <p:cNvPr id="6" name="5 Marcador de pie de página"/>
          <p:cNvSpPr>
            <a:spLocks noGrp="1"/>
          </p:cNvSpPr>
          <p:nvPr>
            <p:ph type="ftr" sz="quarter" idx="11"/>
          </p:nvPr>
        </p:nvSpPr>
        <p:spPr/>
        <p:txBody>
          <a:bodyPr/>
          <a:lstStyle/>
          <a:p>
            <a:endParaRPr lang="es-AR" dirty="0"/>
          </a:p>
        </p:txBody>
      </p:sp>
      <p:sp>
        <p:nvSpPr>
          <p:cNvPr id="7" name="6 Marcador de número de diapositiva"/>
          <p:cNvSpPr>
            <a:spLocks noGrp="1"/>
          </p:cNvSpPr>
          <p:nvPr>
            <p:ph type="sldNum" sz="quarter" idx="12"/>
          </p:nvPr>
        </p:nvSpPr>
        <p:spPr/>
        <p:txBody>
          <a:bodyPr/>
          <a:lstStyle/>
          <a:p>
            <a:fld id="{9D9F42C8-A047-42FD-AB73-E4A869996A64}" type="slidenum">
              <a:rPr lang="es-AR" smtClean="0"/>
              <a:pPr/>
              <a:t>‹Nº›</a:t>
            </a:fld>
            <a:endParaRPr lang="es-A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ED1EB781-1777-409D-8ADA-E4BA927321AD}" type="datetimeFigureOut">
              <a:rPr lang="es-AR" smtClean="0"/>
              <a:pPr/>
              <a:t>26/11/2014</a:t>
            </a:fld>
            <a:endParaRPr lang="es-AR" dirty="0"/>
          </a:p>
        </p:txBody>
      </p:sp>
      <p:sp>
        <p:nvSpPr>
          <p:cNvPr id="6" name="5 Marcador de pie de página"/>
          <p:cNvSpPr>
            <a:spLocks noGrp="1"/>
          </p:cNvSpPr>
          <p:nvPr>
            <p:ph type="ftr" sz="quarter" idx="11"/>
          </p:nvPr>
        </p:nvSpPr>
        <p:spPr/>
        <p:txBody>
          <a:bodyPr/>
          <a:lstStyle/>
          <a:p>
            <a:endParaRPr lang="es-AR" dirty="0"/>
          </a:p>
        </p:txBody>
      </p:sp>
      <p:sp>
        <p:nvSpPr>
          <p:cNvPr id="7" name="6 Marcador de número de diapositiva"/>
          <p:cNvSpPr>
            <a:spLocks noGrp="1"/>
          </p:cNvSpPr>
          <p:nvPr>
            <p:ph type="sldNum" sz="quarter" idx="12"/>
          </p:nvPr>
        </p:nvSpPr>
        <p:spPr>
          <a:xfrm>
            <a:off x="8077200" y="6356350"/>
            <a:ext cx="609600" cy="365125"/>
          </a:xfrm>
        </p:spPr>
        <p:txBody>
          <a:bodyPr/>
          <a:lstStyle/>
          <a:p>
            <a:fld id="{9D9F42C8-A047-42FD-AB73-E4A869996A64}" type="slidenum">
              <a:rPr lang="es-AR" smtClean="0"/>
              <a:pPr/>
              <a:t>‹Nº›</a:t>
            </a:fld>
            <a:endParaRPr lang="es-AR" dirty="0"/>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D1EB781-1777-409D-8ADA-E4BA927321AD}" type="datetimeFigureOut">
              <a:rPr lang="es-AR" smtClean="0"/>
              <a:pPr/>
              <a:t>26/11/2014</a:t>
            </a:fld>
            <a:endParaRPr lang="es-AR" dirty="0"/>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AR" dirty="0"/>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D9F42C8-A047-42FD-AB73-E4A869996A64}" type="slidenum">
              <a:rPr lang="es-AR" smtClean="0"/>
              <a:pPr/>
              <a:t>‹Nº›</a:t>
            </a:fld>
            <a:endParaRPr lang="es-AR" dirty="0"/>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mailto:aknopoff@bancociudad.com.a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a:bodyPr>
          <a:lstStyle/>
          <a:p>
            <a:r>
              <a:rPr lang="es-AR" sz="4800" b="1" dirty="0" smtClean="0"/>
              <a:t>COMERCIO EXTERIOR</a:t>
            </a:r>
            <a:endParaRPr lang="es-AR" sz="4800" b="1" dirty="0"/>
          </a:p>
        </p:txBody>
      </p:sp>
      <p:sp>
        <p:nvSpPr>
          <p:cNvPr id="3" name="2 Subtítulo"/>
          <p:cNvSpPr>
            <a:spLocks noGrp="1"/>
          </p:cNvSpPr>
          <p:nvPr>
            <p:ph type="subTitle" idx="1"/>
          </p:nvPr>
        </p:nvSpPr>
        <p:spPr/>
        <p:txBody>
          <a:bodyPr/>
          <a:lstStyle/>
          <a:p>
            <a:endParaRPr lang="es-AR" b="1" dirty="0" smtClean="0"/>
          </a:p>
          <a:p>
            <a:r>
              <a:rPr lang="es-AR" b="1" dirty="0" smtClean="0"/>
              <a:t>IMPORTACION</a:t>
            </a:r>
          </a:p>
          <a:p>
            <a:r>
              <a:rPr lang="es-AR" b="1" dirty="0" smtClean="0"/>
              <a:t>PAGOS POR TRANSFERENCIA</a:t>
            </a:r>
          </a:p>
        </p:txBody>
      </p:sp>
      <p:pic>
        <p:nvPicPr>
          <p:cNvPr id="5" name="4 Imagen" descr="plazo-fijo-electronico-banco-ciudad.jpg"/>
          <p:cNvPicPr>
            <a:picLocks noChangeAspect="1"/>
          </p:cNvPicPr>
          <p:nvPr/>
        </p:nvPicPr>
        <p:blipFill>
          <a:blip r:embed="rId2" cstate="print"/>
          <a:stretch>
            <a:fillRect/>
          </a:stretch>
        </p:blipFill>
        <p:spPr>
          <a:xfrm>
            <a:off x="0" y="0"/>
            <a:ext cx="3333750" cy="9525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plazo-fijo-electronico-banco-ciudad.jpg"/>
          <p:cNvPicPr>
            <a:picLocks noChangeAspect="1"/>
          </p:cNvPicPr>
          <p:nvPr/>
        </p:nvPicPr>
        <p:blipFill>
          <a:blip r:embed="rId2" cstate="print">
            <a:lum/>
          </a:blip>
          <a:stretch>
            <a:fillRect/>
          </a:stretch>
        </p:blipFill>
        <p:spPr>
          <a:xfrm>
            <a:off x="0" y="0"/>
            <a:ext cx="3333750" cy="952500"/>
          </a:xfrm>
          <a:prstGeom prst="rect">
            <a:avLst/>
          </a:prstGeom>
        </p:spPr>
      </p:pic>
      <p:sp>
        <p:nvSpPr>
          <p:cNvPr id="2" name="1 Título"/>
          <p:cNvSpPr>
            <a:spLocks noGrp="1"/>
          </p:cNvSpPr>
          <p:nvPr>
            <p:ph type="title"/>
          </p:nvPr>
        </p:nvSpPr>
        <p:spPr>
          <a:xfrm>
            <a:off x="467544" y="989856"/>
            <a:ext cx="8229600" cy="1143000"/>
          </a:xfrm>
        </p:spPr>
        <p:txBody>
          <a:bodyPr>
            <a:noAutofit/>
          </a:bodyPr>
          <a:lstStyle/>
          <a:p>
            <a:pPr algn="ctr"/>
            <a:r>
              <a:rPr lang="es-AR" sz="4000" b="1" dirty="0" smtClean="0"/>
              <a:t>Pago de Importación </a:t>
            </a:r>
            <a:br>
              <a:rPr lang="es-AR" sz="4000" b="1" dirty="0" smtClean="0"/>
            </a:br>
            <a:r>
              <a:rPr lang="es-AR" sz="4000" b="1" dirty="0" smtClean="0"/>
              <a:t>Sin registro de ingreso Aduanero</a:t>
            </a:r>
            <a:endParaRPr lang="es-AR" sz="4000" dirty="0" smtClean="0"/>
          </a:p>
        </p:txBody>
      </p:sp>
      <p:sp>
        <p:nvSpPr>
          <p:cNvPr id="3" name="2 Marcador de contenido"/>
          <p:cNvSpPr>
            <a:spLocks noGrp="1"/>
          </p:cNvSpPr>
          <p:nvPr>
            <p:ph idx="1"/>
          </p:nvPr>
        </p:nvSpPr>
        <p:spPr>
          <a:xfrm>
            <a:off x="500034" y="2143116"/>
            <a:ext cx="8229600" cy="4525963"/>
          </a:xfrm>
        </p:spPr>
        <p:txBody>
          <a:bodyPr>
            <a:normAutofit/>
          </a:bodyPr>
          <a:lstStyle/>
          <a:p>
            <a:pPr algn="just">
              <a:buNone/>
            </a:pPr>
            <a:r>
              <a:rPr lang="es-AR" sz="2400" dirty="0" smtClean="0">
                <a:latin typeface="Times New Roman"/>
                <a:cs typeface="Times New Roman"/>
              </a:rPr>
              <a:t> 2.Copia   del   Documento  de  Transporte  (Conocimiento de Embarque – Carta de Porte  –Guía  Aérea).</a:t>
            </a:r>
          </a:p>
          <a:p>
            <a:pPr algn="just">
              <a:buNone/>
            </a:pPr>
            <a:endParaRPr lang="es-AR" sz="2400" dirty="0" smtClean="0">
              <a:latin typeface="Times New Roman"/>
              <a:cs typeface="Times New Roman"/>
            </a:endParaRPr>
          </a:p>
          <a:p>
            <a:pPr algn="just">
              <a:buNone/>
            </a:pPr>
            <a:r>
              <a:rPr lang="es-AR" sz="2400" dirty="0" smtClean="0">
                <a:latin typeface="Times New Roman"/>
                <a:cs typeface="Times New Roman"/>
              </a:rPr>
              <a:t> 3.Declaración  Jurada  Anticipada   de   Importación (DJAI) dispuesta por la AFIP por Res. Gral. N°3252/12 y complementarias, en estado de “Salida".</a:t>
            </a:r>
          </a:p>
          <a:p>
            <a:pPr algn="just">
              <a:buNone/>
            </a:pPr>
            <a:endParaRPr lang="es-AR" sz="2400" dirty="0" smtClean="0">
              <a:latin typeface="Times New Roman"/>
              <a:cs typeface="Times New Roman"/>
            </a:endParaRPr>
          </a:p>
          <a:p>
            <a:pPr algn="just">
              <a:buNone/>
            </a:pPr>
            <a:r>
              <a:rPr lang="es-AR" sz="2400" dirty="0" smtClean="0">
                <a:latin typeface="Times New Roman"/>
                <a:cs typeface="Times New Roman"/>
              </a:rPr>
              <a:t> 4.Validación de la Comunicación “A” 3602, modificatorias y complementarias,  por   la   obligación  que   se   cancela  al exterior de corresponder.</a:t>
            </a:r>
          </a:p>
          <a:p>
            <a:pPr>
              <a:buNone/>
            </a:pPr>
            <a:endParaRPr lang="es-A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989856"/>
            <a:ext cx="8229600" cy="1143000"/>
          </a:xfrm>
        </p:spPr>
        <p:txBody>
          <a:bodyPr>
            <a:noAutofit/>
          </a:bodyPr>
          <a:lstStyle/>
          <a:p>
            <a:pPr algn="ctr"/>
            <a:r>
              <a:rPr lang="es-AR" sz="4000" b="1" dirty="0" smtClean="0"/>
              <a:t>Pago de Importación </a:t>
            </a:r>
            <a:br>
              <a:rPr lang="es-AR" sz="4000" b="1" dirty="0" smtClean="0"/>
            </a:br>
            <a:r>
              <a:rPr lang="es-AR" sz="4000" b="1" dirty="0" smtClean="0"/>
              <a:t>Sin registro de ingreso Aduanero</a:t>
            </a:r>
            <a:endParaRPr lang="es-AR" sz="4000" dirty="0" smtClean="0"/>
          </a:p>
        </p:txBody>
      </p:sp>
      <p:sp>
        <p:nvSpPr>
          <p:cNvPr id="3" name="2 Marcador de contenido"/>
          <p:cNvSpPr>
            <a:spLocks noGrp="1"/>
          </p:cNvSpPr>
          <p:nvPr>
            <p:ph idx="1"/>
          </p:nvPr>
        </p:nvSpPr>
        <p:spPr>
          <a:xfrm>
            <a:off x="467544" y="2132856"/>
            <a:ext cx="8229600" cy="4525963"/>
          </a:xfrm>
        </p:spPr>
        <p:txBody>
          <a:bodyPr>
            <a:normAutofit/>
          </a:bodyPr>
          <a:lstStyle/>
          <a:p>
            <a:pPr marL="234939" marR="107216" indent="10" algn="just">
              <a:spcBef>
                <a:spcPts val="2298"/>
              </a:spcBef>
              <a:buNone/>
            </a:pPr>
            <a:endParaRPr lang="es-AR" sz="2000" dirty="0" smtClean="0">
              <a:latin typeface="Times New Roman"/>
              <a:cs typeface="Times New Roman"/>
            </a:endParaRPr>
          </a:p>
          <a:p>
            <a:pPr marL="233363" marR="107216" indent="-144463" algn="just">
              <a:spcBef>
                <a:spcPts val="2298"/>
              </a:spcBef>
              <a:buNone/>
            </a:pPr>
            <a:r>
              <a:rPr lang="es-AR" sz="2200" dirty="0" smtClean="0">
                <a:latin typeface="Times New Roman"/>
                <a:cs typeface="Times New Roman"/>
              </a:rPr>
              <a:t>5.</a:t>
            </a:r>
            <a:r>
              <a:rPr lang="es-AR" sz="2400" dirty="0" smtClean="0">
                <a:latin typeface="Times New Roman"/>
                <a:cs typeface="Times New Roman"/>
              </a:rPr>
              <a:t>Declaración jurada del importador por la cuál se     compromete a  demostrar el  registro de  ingreso aduanero de   los  bienes dentro   de  los  90  días  corridos de  la  fecha de  acceso  al mercado local de cambios, o en su defecto   proceder dentro de ese plazo, al reingreso de las divisas desde   el exterior.</a:t>
            </a:r>
          </a:p>
        </p:txBody>
      </p:sp>
      <p:pic>
        <p:nvPicPr>
          <p:cNvPr id="4" name="3 Imagen" descr="plazo-fijo-electronico-banco-ciudad.jpg"/>
          <p:cNvPicPr>
            <a:picLocks noChangeAspect="1"/>
          </p:cNvPicPr>
          <p:nvPr/>
        </p:nvPicPr>
        <p:blipFill>
          <a:blip r:embed="rId2" cstate="print"/>
          <a:stretch>
            <a:fillRect/>
          </a:stretch>
        </p:blipFill>
        <p:spPr>
          <a:xfrm>
            <a:off x="0" y="0"/>
            <a:ext cx="3333750" cy="95250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989856"/>
            <a:ext cx="8229600" cy="1143000"/>
          </a:xfrm>
        </p:spPr>
        <p:txBody>
          <a:bodyPr>
            <a:noAutofit/>
          </a:bodyPr>
          <a:lstStyle/>
          <a:p>
            <a:pPr algn="ctr"/>
            <a:r>
              <a:rPr lang="es-AR" sz="4000" b="1" dirty="0" smtClean="0"/>
              <a:t>Pago de Importación </a:t>
            </a:r>
            <a:br>
              <a:rPr lang="es-AR" sz="4000" b="1" dirty="0" smtClean="0"/>
            </a:br>
            <a:r>
              <a:rPr lang="es-AR" sz="4000" b="1" dirty="0" smtClean="0"/>
              <a:t>Con registro de ingreso Aduanero</a:t>
            </a:r>
            <a:endParaRPr lang="es-AR" sz="4000" b="1" dirty="0"/>
          </a:p>
        </p:txBody>
      </p:sp>
      <p:sp>
        <p:nvSpPr>
          <p:cNvPr id="3" name="2 Marcador de contenido"/>
          <p:cNvSpPr>
            <a:spLocks noGrp="1"/>
          </p:cNvSpPr>
          <p:nvPr>
            <p:ph idx="1"/>
          </p:nvPr>
        </p:nvSpPr>
        <p:spPr>
          <a:xfrm>
            <a:off x="467544" y="2132856"/>
            <a:ext cx="8229600" cy="4525963"/>
          </a:xfrm>
        </p:spPr>
        <p:txBody>
          <a:bodyPr>
            <a:normAutofit/>
          </a:bodyPr>
          <a:lstStyle/>
          <a:p>
            <a:pPr marL="234939" marR="107216" indent="10" algn="ctr">
              <a:lnSpc>
                <a:spcPts val="1379"/>
              </a:lnSpc>
              <a:spcBef>
                <a:spcPts val="2298"/>
              </a:spcBef>
              <a:buNone/>
            </a:pPr>
            <a:endParaRPr lang="es-AR" sz="2700" u="sng" spc="-34" dirty="0" smtClean="0">
              <a:latin typeface="Times New Roman"/>
              <a:cs typeface="Times New Roman"/>
            </a:endParaRPr>
          </a:p>
          <a:p>
            <a:pPr marL="1886989" marR="1895660" algn="ctr">
              <a:lnSpc>
                <a:spcPct val="85825"/>
              </a:lnSpc>
              <a:spcBef>
                <a:spcPts val="1133"/>
              </a:spcBef>
              <a:buNone/>
            </a:pPr>
            <a:r>
              <a:rPr lang="es-AR" sz="3200" b="1" u="sng" dirty="0" smtClean="0">
                <a:latin typeface="Times New Roman"/>
                <a:cs typeface="Times New Roman"/>
              </a:rPr>
              <a:t>Requisitos</a:t>
            </a:r>
          </a:p>
          <a:p>
            <a:pPr marL="233363" marR="107216" indent="-233363" algn="just">
              <a:spcBef>
                <a:spcPts val="2298"/>
              </a:spcBef>
              <a:buNone/>
            </a:pPr>
            <a:r>
              <a:rPr lang="es-AR" sz="2400" dirty="0" smtClean="0">
                <a:latin typeface="Times New Roman"/>
                <a:cs typeface="Times New Roman"/>
              </a:rPr>
              <a:t>1.Factura comercial emitida en  el  exterior a nombre de  la persona física  o jurídica residente en  el país,  que  efectúa la compra al exterior, donde conste nombre  y  dirección  del  emisor,  nombre del   importador argentino ,  la   cantidad  y descripción  de   la   mercadería,  condición de venta (a la vista o a plazo) y valor  de la factura</a:t>
            </a:r>
          </a:p>
        </p:txBody>
      </p:sp>
      <p:pic>
        <p:nvPicPr>
          <p:cNvPr id="4" name="3 Imagen" descr="plazo-fijo-electronico-banco-ciudad.jpg"/>
          <p:cNvPicPr>
            <a:picLocks noChangeAspect="1"/>
          </p:cNvPicPr>
          <p:nvPr/>
        </p:nvPicPr>
        <p:blipFill>
          <a:blip r:embed="rId2" cstate="print"/>
          <a:stretch>
            <a:fillRect/>
          </a:stretch>
        </p:blipFill>
        <p:spPr>
          <a:xfrm>
            <a:off x="0" y="0"/>
            <a:ext cx="3333750" cy="952500"/>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989856"/>
            <a:ext cx="8229600" cy="1143000"/>
          </a:xfrm>
        </p:spPr>
        <p:txBody>
          <a:bodyPr>
            <a:noAutofit/>
          </a:bodyPr>
          <a:lstStyle/>
          <a:p>
            <a:pPr algn="ctr"/>
            <a:r>
              <a:rPr lang="es-AR" sz="4000" b="1" dirty="0" smtClean="0"/>
              <a:t>Pago de Importación </a:t>
            </a:r>
            <a:br>
              <a:rPr lang="es-AR" sz="4000" b="1" dirty="0" smtClean="0"/>
            </a:br>
            <a:r>
              <a:rPr lang="es-AR" sz="4000" b="1" dirty="0" smtClean="0"/>
              <a:t>Con registro de ingreso Aduanero</a:t>
            </a:r>
            <a:endParaRPr lang="es-AR" sz="4000" dirty="0" smtClean="0"/>
          </a:p>
        </p:txBody>
      </p:sp>
      <p:sp>
        <p:nvSpPr>
          <p:cNvPr id="3" name="2 Marcador de contenido"/>
          <p:cNvSpPr>
            <a:spLocks noGrp="1"/>
          </p:cNvSpPr>
          <p:nvPr>
            <p:ph idx="1"/>
          </p:nvPr>
        </p:nvSpPr>
        <p:spPr>
          <a:xfrm>
            <a:off x="539552" y="2060848"/>
            <a:ext cx="8229600" cy="4525963"/>
          </a:xfrm>
        </p:spPr>
        <p:txBody>
          <a:bodyPr>
            <a:normAutofit/>
          </a:bodyPr>
          <a:lstStyle/>
          <a:p>
            <a:endParaRPr lang="es-AR" sz="2400" dirty="0" smtClean="0">
              <a:latin typeface="Times New Roman"/>
              <a:cs typeface="Times New Roman"/>
            </a:endParaRPr>
          </a:p>
          <a:p>
            <a:pPr indent="-166688" algn="just">
              <a:buNone/>
            </a:pPr>
            <a:r>
              <a:rPr lang="es-AR" sz="2400" dirty="0" smtClean="0">
                <a:latin typeface="Times New Roman"/>
                <a:cs typeface="Times New Roman"/>
              </a:rPr>
              <a:t>2.Validación de la Comunicación “A” 3602, sus modificatorias y complementarias,  por la obligación que se cancela al exterior de corresponder.</a:t>
            </a:r>
          </a:p>
          <a:p>
            <a:pPr indent="-166688" algn="just">
              <a:buNone/>
            </a:pPr>
            <a:endParaRPr lang="es-AR" sz="2400" dirty="0" smtClean="0">
              <a:latin typeface="Times New Roman"/>
              <a:cs typeface="Times New Roman"/>
            </a:endParaRPr>
          </a:p>
          <a:p>
            <a:pPr marL="442913" indent="-266700" algn="just">
              <a:buNone/>
            </a:pPr>
            <a:r>
              <a:rPr lang="es-AR" sz="2400" dirty="0" smtClean="0">
                <a:latin typeface="Times New Roman"/>
                <a:cs typeface="Times New Roman"/>
              </a:rPr>
              <a:t>3.Copia   del   Documento  de  Transporte  (Conocimiento de Embarque – Carta de Porte  – Guía  Aérea).</a:t>
            </a:r>
          </a:p>
          <a:p>
            <a:pPr marL="442913" indent="-266700" algn="just">
              <a:buNone/>
            </a:pPr>
            <a:endParaRPr lang="es-AR" sz="2400" dirty="0" smtClean="0">
              <a:latin typeface="Times New Roman"/>
              <a:cs typeface="Times New Roman"/>
            </a:endParaRPr>
          </a:p>
          <a:p>
            <a:pPr marL="354013" marR="119917" indent="-177800" algn="just">
              <a:buNone/>
            </a:pPr>
            <a:r>
              <a:rPr lang="es-AR" sz="2400" dirty="0" smtClean="0">
                <a:latin typeface="Times New Roman"/>
                <a:cs typeface="Times New Roman"/>
              </a:rPr>
              <a:t>4.Registro  aduanero  del  ingreso al  país  de  los  bienes </a:t>
            </a:r>
          </a:p>
          <a:p>
            <a:pPr marR="119917" algn="just">
              <a:buNone/>
            </a:pPr>
            <a:r>
              <a:rPr lang="es-AR" sz="2400" dirty="0" smtClean="0">
                <a:latin typeface="Times New Roman"/>
                <a:cs typeface="Times New Roman"/>
              </a:rPr>
              <a:t>	  que originan la deuda  a cancelarse .</a:t>
            </a:r>
          </a:p>
          <a:p>
            <a:pPr>
              <a:buNone/>
            </a:pPr>
            <a:endParaRPr lang="es-AR" sz="2400" dirty="0" smtClean="0">
              <a:latin typeface="Times New Roman"/>
              <a:cs typeface="Times New Roman"/>
            </a:endParaRPr>
          </a:p>
        </p:txBody>
      </p:sp>
      <p:pic>
        <p:nvPicPr>
          <p:cNvPr id="4" name="3 Imagen" descr="plazo-fijo-electronico-banco-ciudad.jpg"/>
          <p:cNvPicPr>
            <a:picLocks noChangeAspect="1"/>
          </p:cNvPicPr>
          <p:nvPr/>
        </p:nvPicPr>
        <p:blipFill>
          <a:blip r:embed="rId2" cstate="print"/>
          <a:stretch>
            <a:fillRect/>
          </a:stretch>
        </p:blipFill>
        <p:spPr>
          <a:xfrm>
            <a:off x="0" y="0"/>
            <a:ext cx="3333750" cy="952500"/>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989856"/>
            <a:ext cx="8229600" cy="1143000"/>
          </a:xfrm>
        </p:spPr>
        <p:txBody>
          <a:bodyPr>
            <a:noAutofit/>
          </a:bodyPr>
          <a:lstStyle/>
          <a:p>
            <a:pPr algn="ctr"/>
            <a:r>
              <a:rPr lang="es-AR" sz="4000" b="1" dirty="0" smtClean="0"/>
              <a:t>Pago de Importación </a:t>
            </a:r>
            <a:br>
              <a:rPr lang="es-AR" sz="4000" b="1" dirty="0" smtClean="0"/>
            </a:br>
            <a:r>
              <a:rPr lang="es-AR" sz="4000" b="1" dirty="0" smtClean="0"/>
              <a:t>Con/sin registro de ingreso Aduanero</a:t>
            </a:r>
            <a:endParaRPr lang="es-AR" sz="4000" dirty="0"/>
          </a:p>
        </p:txBody>
      </p:sp>
      <p:sp>
        <p:nvSpPr>
          <p:cNvPr id="3" name="2 Marcador de contenido"/>
          <p:cNvSpPr>
            <a:spLocks noGrp="1"/>
          </p:cNvSpPr>
          <p:nvPr>
            <p:ph idx="1"/>
          </p:nvPr>
        </p:nvSpPr>
        <p:spPr>
          <a:xfrm>
            <a:off x="467544" y="2132856"/>
            <a:ext cx="8229600" cy="4525963"/>
          </a:xfrm>
        </p:spPr>
        <p:txBody>
          <a:bodyPr>
            <a:normAutofit/>
          </a:bodyPr>
          <a:lstStyle/>
          <a:p>
            <a:pPr algn="ctr">
              <a:buNone/>
            </a:pPr>
            <a:endParaRPr lang="es-AR" sz="2400" dirty="0" smtClean="0">
              <a:latin typeface="Times New Roman"/>
              <a:cs typeface="Times New Roman"/>
            </a:endParaRPr>
          </a:p>
          <a:p>
            <a:pPr algn="ctr">
              <a:buNone/>
            </a:pPr>
            <a:r>
              <a:rPr lang="es-AR" sz="3600" b="1" u="sng" dirty="0" smtClean="0">
                <a:latin typeface="Times New Roman"/>
                <a:cs typeface="Times New Roman"/>
              </a:rPr>
              <a:t>Importante </a:t>
            </a:r>
          </a:p>
          <a:p>
            <a:pPr marL="176213" indent="-176213" algn="just">
              <a:buNone/>
            </a:pPr>
            <a:r>
              <a:rPr lang="es-AR" sz="2400" dirty="0" smtClean="0">
                <a:latin typeface="Times New Roman"/>
                <a:cs typeface="Times New Roman"/>
              </a:rPr>
              <a:t>	Se puede acceder al mercado local de cambios para cancelar deudas por importaciones de bienes, con una anticipación de hasta 5 días hábiles antes de la fecha de vencimiento de la obligación con el exterior. Pagos que se anticipen a la fecha de vencimiento en más de 5 días hábiles requerirán la conformidad previa del Banco Central de la República Argentina.</a:t>
            </a:r>
          </a:p>
        </p:txBody>
      </p:sp>
      <p:pic>
        <p:nvPicPr>
          <p:cNvPr id="4" name="3 Imagen" descr="plazo-fijo-electronico-banco-ciudad.jpg"/>
          <p:cNvPicPr>
            <a:picLocks noChangeAspect="1"/>
          </p:cNvPicPr>
          <p:nvPr/>
        </p:nvPicPr>
        <p:blipFill>
          <a:blip r:embed="rId2" cstate="print"/>
          <a:stretch>
            <a:fillRect/>
          </a:stretch>
        </p:blipFill>
        <p:spPr>
          <a:xfrm>
            <a:off x="0" y="0"/>
            <a:ext cx="3333750" cy="952500"/>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989856"/>
            <a:ext cx="8229600" cy="1143000"/>
          </a:xfrm>
        </p:spPr>
        <p:txBody>
          <a:bodyPr>
            <a:noAutofit/>
          </a:bodyPr>
          <a:lstStyle/>
          <a:p>
            <a:pPr algn="ctr"/>
            <a:r>
              <a:rPr lang="es-AR" sz="4000" dirty="0" smtClean="0"/>
              <a:t>Otras Normas aplicables a los pagos de importación</a:t>
            </a:r>
            <a:endParaRPr lang="es-AR" sz="4000" dirty="0"/>
          </a:p>
        </p:txBody>
      </p:sp>
      <p:sp>
        <p:nvSpPr>
          <p:cNvPr id="3" name="2 Marcador de contenido"/>
          <p:cNvSpPr>
            <a:spLocks noGrp="1"/>
          </p:cNvSpPr>
          <p:nvPr>
            <p:ph idx="1"/>
          </p:nvPr>
        </p:nvSpPr>
        <p:spPr>
          <a:xfrm>
            <a:off x="467544" y="2132856"/>
            <a:ext cx="8229600" cy="4525963"/>
          </a:xfrm>
        </p:spPr>
        <p:txBody>
          <a:bodyPr>
            <a:normAutofit fontScale="85000" lnSpcReduction="10000"/>
          </a:bodyPr>
          <a:lstStyle/>
          <a:p>
            <a:pPr>
              <a:buNone/>
            </a:pPr>
            <a:endParaRPr lang="es-AR" sz="2400" dirty="0" smtClean="0">
              <a:latin typeface="Times New Roman"/>
              <a:cs typeface="Times New Roman"/>
            </a:endParaRPr>
          </a:p>
          <a:p>
            <a:pPr algn="just">
              <a:buNone/>
            </a:pPr>
            <a:r>
              <a:rPr lang="es-AR" sz="2400" dirty="0" smtClean="0">
                <a:latin typeface="Times New Roman"/>
                <a:cs typeface="Times New Roman"/>
              </a:rPr>
              <a:t>	1</a:t>
            </a:r>
            <a:r>
              <a:rPr lang="es-AR" sz="2400" dirty="0" smtClean="0"/>
              <a:t>. Las personas jurídicas que tengan a su cargo la provisión de medicamentos a pacientes, tendrán acceso al mercado local de cambios para el pago al exterior de los medicamentos ingresados por Solicitud Particular por el beneficiario de dicha cobertura médica.</a:t>
            </a:r>
          </a:p>
          <a:p>
            <a:pPr algn="just">
              <a:buNone/>
            </a:pPr>
            <a:r>
              <a:rPr lang="es-AR" sz="2400" dirty="0" smtClean="0"/>
              <a:t>	2. Será condición para el acceso al mercado local de cambios, que en aquellos casos en que por cualquier concepto, con posterioridad al cumplimiento de la condición de compra pactada, se perciban divisas en devolución de pagos de importaciones efectuados con acceso al mercado local de cambios, las mismas deben ser liquidadas en el mercado local de cambios dentro de los 10 (diez) días hábiles de su puesta a disposición utilizando el concepto “devolución de pagos de importaciones”, utilizando el tipo de cambio del día de la que se efectuó el pago anticipado o el tipo de cambio de referencia también de ese día  (siempre el que resultare menor) COM A5630</a:t>
            </a:r>
            <a:endParaRPr lang="es-AR" sz="2400" dirty="0" smtClean="0">
              <a:latin typeface="Times New Roman"/>
              <a:cs typeface="Times New Roman"/>
            </a:endParaRPr>
          </a:p>
        </p:txBody>
      </p:sp>
      <p:pic>
        <p:nvPicPr>
          <p:cNvPr id="4" name="3 Imagen" descr="plazo-fijo-electronico-banco-ciudad.jpg"/>
          <p:cNvPicPr>
            <a:picLocks noChangeAspect="1"/>
          </p:cNvPicPr>
          <p:nvPr/>
        </p:nvPicPr>
        <p:blipFill>
          <a:blip r:embed="rId2" cstate="print"/>
          <a:stretch>
            <a:fillRect/>
          </a:stretch>
        </p:blipFill>
        <p:spPr>
          <a:xfrm>
            <a:off x="0" y="0"/>
            <a:ext cx="3333750" cy="952500"/>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989856"/>
            <a:ext cx="8229600" cy="724632"/>
          </a:xfrm>
        </p:spPr>
        <p:txBody>
          <a:bodyPr>
            <a:normAutofit fontScale="90000"/>
          </a:bodyPr>
          <a:lstStyle/>
          <a:p>
            <a:pPr algn="ctr"/>
            <a:r>
              <a:rPr lang="es-AR" sz="3600" dirty="0" smtClean="0">
                <a:latin typeface="Times New Roman"/>
                <a:cs typeface="Times New Roman"/>
              </a:rPr>
              <a:t>R</a:t>
            </a:r>
            <a:r>
              <a:rPr lang="es-AR" sz="4000" dirty="0" smtClean="0">
                <a:latin typeface="Times New Roman"/>
                <a:cs typeface="Times New Roman"/>
              </a:rPr>
              <a:t>e</a:t>
            </a:r>
            <a:r>
              <a:rPr lang="es-AR" sz="4000" spc="69" dirty="0" smtClean="0">
                <a:latin typeface="Times New Roman"/>
                <a:cs typeface="Times New Roman"/>
              </a:rPr>
              <a:t>s</a:t>
            </a:r>
            <a:r>
              <a:rPr lang="es-AR" sz="4000" dirty="0" smtClean="0">
                <a:latin typeface="Times New Roman"/>
                <a:cs typeface="Times New Roman"/>
              </a:rPr>
              <a:t>.</a:t>
            </a:r>
            <a:r>
              <a:rPr lang="es-AR" sz="4000" spc="116" dirty="0" smtClean="0">
                <a:latin typeface="Times New Roman"/>
                <a:cs typeface="Times New Roman"/>
              </a:rPr>
              <a:t> </a:t>
            </a:r>
            <a:r>
              <a:rPr lang="es-AR" sz="4000" spc="34" dirty="0" smtClean="0">
                <a:latin typeface="Times New Roman"/>
                <a:cs typeface="Times New Roman"/>
              </a:rPr>
              <a:t>Gr</a:t>
            </a:r>
            <a:r>
              <a:rPr lang="es-AR" sz="4000" dirty="0" smtClean="0">
                <a:latin typeface="Times New Roman"/>
                <a:cs typeface="Times New Roman"/>
              </a:rPr>
              <a:t>al.</a:t>
            </a:r>
            <a:r>
              <a:rPr lang="es-AR" sz="4000" spc="282" dirty="0" smtClean="0">
                <a:latin typeface="Times New Roman"/>
                <a:cs typeface="Times New Roman"/>
              </a:rPr>
              <a:t> </a:t>
            </a:r>
            <a:r>
              <a:rPr lang="es-AR" sz="4000" spc="-29" dirty="0" smtClean="0">
                <a:latin typeface="Times New Roman"/>
                <a:cs typeface="Times New Roman"/>
              </a:rPr>
              <a:t>AF</a:t>
            </a:r>
            <a:r>
              <a:rPr lang="es-AR" sz="4000" dirty="0" smtClean="0">
                <a:latin typeface="Times New Roman"/>
                <a:cs typeface="Times New Roman"/>
              </a:rPr>
              <a:t>IP</a:t>
            </a:r>
            <a:r>
              <a:rPr lang="es-AR" sz="4000" spc="246" dirty="0" smtClean="0">
                <a:latin typeface="Times New Roman"/>
                <a:cs typeface="Times New Roman"/>
              </a:rPr>
              <a:t> </a:t>
            </a:r>
            <a:r>
              <a:rPr lang="es-AR" sz="4000" spc="39" dirty="0" smtClean="0">
                <a:latin typeface="Times New Roman"/>
                <a:cs typeface="Times New Roman"/>
              </a:rPr>
              <a:t>32</a:t>
            </a:r>
            <a:r>
              <a:rPr lang="es-AR" sz="4000" spc="-72" dirty="0" smtClean="0">
                <a:latin typeface="Times New Roman"/>
                <a:cs typeface="Times New Roman"/>
              </a:rPr>
              <a:t>1</a:t>
            </a:r>
            <a:r>
              <a:rPr lang="es-AR" sz="4000" spc="39" dirty="0" smtClean="0">
                <a:latin typeface="Times New Roman"/>
                <a:cs typeface="Times New Roman"/>
              </a:rPr>
              <a:t>0/1</a:t>
            </a:r>
            <a:r>
              <a:rPr lang="es-AR" sz="4000" dirty="0" smtClean="0">
                <a:latin typeface="Times New Roman"/>
                <a:cs typeface="Times New Roman"/>
              </a:rPr>
              <a:t>1</a:t>
            </a:r>
            <a:r>
              <a:rPr lang="es-AR" sz="4000" spc="3" dirty="0" smtClean="0">
                <a:latin typeface="Times New Roman"/>
                <a:cs typeface="Times New Roman"/>
              </a:rPr>
              <a:t> </a:t>
            </a:r>
            <a:r>
              <a:rPr lang="es-AR" sz="4000" dirty="0" smtClean="0">
                <a:latin typeface="Times New Roman"/>
                <a:cs typeface="Times New Roman"/>
              </a:rPr>
              <a:t>y</a:t>
            </a:r>
            <a:r>
              <a:rPr lang="es-AR" sz="4000" spc="94" dirty="0" smtClean="0">
                <a:latin typeface="Times New Roman"/>
                <a:cs typeface="Times New Roman"/>
              </a:rPr>
              <a:t> </a:t>
            </a:r>
            <a:r>
              <a:rPr lang="es-AR" sz="4000" dirty="0" smtClean="0">
                <a:latin typeface="Times New Roman"/>
                <a:cs typeface="Times New Roman"/>
              </a:rPr>
              <a:t>C</a:t>
            </a:r>
            <a:r>
              <a:rPr lang="es-AR" sz="4000" spc="-64" dirty="0" smtClean="0">
                <a:latin typeface="Times New Roman"/>
                <a:cs typeface="Times New Roman"/>
              </a:rPr>
              <a:t>o</a:t>
            </a:r>
            <a:r>
              <a:rPr lang="es-AR" sz="4000" spc="34" dirty="0" smtClean="0">
                <a:latin typeface="Times New Roman"/>
                <a:cs typeface="Times New Roman"/>
              </a:rPr>
              <a:t>m</a:t>
            </a:r>
            <a:r>
              <a:rPr lang="es-AR" sz="4000" dirty="0" smtClean="0">
                <a:latin typeface="Times New Roman"/>
                <a:cs typeface="Times New Roman"/>
              </a:rPr>
              <a:t>.</a:t>
            </a:r>
            <a:r>
              <a:rPr lang="es-AR" sz="4000" spc="182" dirty="0" smtClean="0">
                <a:latin typeface="Times New Roman"/>
                <a:cs typeface="Times New Roman"/>
              </a:rPr>
              <a:t> </a:t>
            </a:r>
            <a:r>
              <a:rPr lang="es-AR" sz="4000" dirty="0" smtClean="0">
                <a:latin typeface="Times New Roman"/>
                <a:cs typeface="Times New Roman"/>
              </a:rPr>
              <a:t>“</a:t>
            </a:r>
            <a:r>
              <a:rPr lang="es-AR" sz="4000" spc="-29" dirty="0" smtClean="0">
                <a:latin typeface="Times New Roman"/>
                <a:cs typeface="Times New Roman"/>
              </a:rPr>
              <a:t>A</a:t>
            </a:r>
            <a:r>
              <a:rPr lang="es-AR" sz="4000" dirty="0" smtClean="0">
                <a:latin typeface="Times New Roman"/>
                <a:cs typeface="Times New Roman"/>
              </a:rPr>
              <a:t>”</a:t>
            </a:r>
            <a:r>
              <a:rPr lang="es-AR" sz="4000" spc="288" dirty="0" smtClean="0">
                <a:latin typeface="Times New Roman"/>
                <a:cs typeface="Times New Roman"/>
              </a:rPr>
              <a:t> </a:t>
            </a:r>
            <a:r>
              <a:rPr lang="es-AR" sz="4000" spc="34" dirty="0" smtClean="0">
                <a:latin typeface="Times New Roman"/>
                <a:cs typeface="Times New Roman"/>
              </a:rPr>
              <a:t>524</a:t>
            </a:r>
            <a:r>
              <a:rPr lang="es-AR" sz="4000" dirty="0" smtClean="0">
                <a:latin typeface="Times New Roman"/>
                <a:cs typeface="Times New Roman"/>
              </a:rPr>
              <a:t>5</a:t>
            </a:r>
            <a:endParaRPr lang="es-AR" dirty="0"/>
          </a:p>
        </p:txBody>
      </p:sp>
      <p:sp>
        <p:nvSpPr>
          <p:cNvPr id="3" name="2 Marcador de contenido"/>
          <p:cNvSpPr>
            <a:spLocks noGrp="1"/>
          </p:cNvSpPr>
          <p:nvPr>
            <p:ph idx="1"/>
          </p:nvPr>
        </p:nvSpPr>
        <p:spPr>
          <a:xfrm>
            <a:off x="467544" y="2132856"/>
            <a:ext cx="8229600" cy="4525963"/>
          </a:xfrm>
        </p:spPr>
        <p:txBody>
          <a:bodyPr/>
          <a:lstStyle/>
          <a:p>
            <a:pPr>
              <a:buNone/>
            </a:pPr>
            <a:r>
              <a:rPr lang="es-AR" spc="-29" dirty="0" smtClean="0">
                <a:latin typeface="Times New Roman"/>
                <a:cs typeface="Times New Roman"/>
              </a:rPr>
              <a:t>	</a:t>
            </a:r>
          </a:p>
          <a:p>
            <a:pPr marL="0" indent="0" algn="just">
              <a:buNone/>
            </a:pPr>
            <a:r>
              <a:rPr lang="es-AR" sz="2800" dirty="0" smtClean="0">
                <a:latin typeface="Times New Roman"/>
                <a:cs typeface="Times New Roman"/>
              </a:rPr>
              <a:t>Las entidades autorizadas a operar en cambios deberán consultar y registrar todas las operaciones de venta de moneda extranjera a realizar con  sus clientes alcanzadas  por el “Programa de Consulta de Operaciones Cambiarias”.</a:t>
            </a:r>
          </a:p>
          <a:p>
            <a:pPr algn="just">
              <a:buNone/>
            </a:pPr>
            <a:endParaRPr lang="es-AR" sz="2800" dirty="0" smtClean="0">
              <a:latin typeface="Times New Roman"/>
              <a:cs typeface="Times New Roman"/>
            </a:endParaRPr>
          </a:p>
          <a:p>
            <a:pPr marL="88900" indent="-6350" algn="just">
              <a:lnSpc>
                <a:spcPct val="95825"/>
              </a:lnSpc>
              <a:spcBef>
                <a:spcPts val="54"/>
              </a:spcBef>
              <a:buNone/>
            </a:pPr>
            <a:r>
              <a:rPr lang="es-AR" sz="2800" dirty="0" smtClean="0">
                <a:latin typeface="Times New Roman"/>
                <a:cs typeface="Times New Roman"/>
              </a:rPr>
              <a:t>La consulta indicará si la operación resulta “Validada” o “Con inconsistencias”.</a:t>
            </a:r>
          </a:p>
          <a:p>
            <a:pPr algn="just">
              <a:buNone/>
            </a:pPr>
            <a:endParaRPr lang="es-AR" sz="2400" dirty="0" smtClean="0">
              <a:latin typeface="Times New Roman"/>
              <a:cs typeface="Times New Roman"/>
            </a:endParaRPr>
          </a:p>
        </p:txBody>
      </p:sp>
      <p:pic>
        <p:nvPicPr>
          <p:cNvPr id="4" name="3 Imagen" descr="plazo-fijo-electronico-banco-ciudad.jpg"/>
          <p:cNvPicPr>
            <a:picLocks noChangeAspect="1"/>
          </p:cNvPicPr>
          <p:nvPr/>
        </p:nvPicPr>
        <p:blipFill>
          <a:blip r:embed="rId2" cstate="print"/>
          <a:stretch>
            <a:fillRect/>
          </a:stretch>
        </p:blipFill>
        <p:spPr>
          <a:xfrm>
            <a:off x="0" y="0"/>
            <a:ext cx="3333750" cy="952500"/>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989856"/>
            <a:ext cx="8229600" cy="1143000"/>
          </a:xfrm>
        </p:spPr>
        <p:txBody>
          <a:bodyPr>
            <a:normAutofit fontScale="90000"/>
          </a:bodyPr>
          <a:lstStyle/>
          <a:p>
            <a:pPr algn="ctr"/>
            <a:r>
              <a:rPr lang="es-AR" dirty="0" smtClean="0"/>
              <a:t>SML</a:t>
            </a:r>
            <a:br>
              <a:rPr lang="es-AR" dirty="0" smtClean="0"/>
            </a:br>
            <a:r>
              <a:rPr lang="es-AR" dirty="0" smtClean="0"/>
              <a:t>Sistema de Pago en Moneda Local</a:t>
            </a:r>
            <a:endParaRPr lang="es-AR" dirty="0"/>
          </a:p>
        </p:txBody>
      </p:sp>
      <p:sp>
        <p:nvSpPr>
          <p:cNvPr id="3" name="2 Marcador de contenido"/>
          <p:cNvSpPr>
            <a:spLocks noGrp="1"/>
          </p:cNvSpPr>
          <p:nvPr>
            <p:ph idx="1"/>
          </p:nvPr>
        </p:nvSpPr>
        <p:spPr>
          <a:xfrm>
            <a:off x="467544" y="2132856"/>
            <a:ext cx="8229600" cy="4525963"/>
          </a:xfrm>
        </p:spPr>
        <p:txBody>
          <a:bodyPr>
            <a:normAutofit/>
          </a:bodyPr>
          <a:lstStyle/>
          <a:p>
            <a:pPr>
              <a:buNone/>
            </a:pPr>
            <a:endParaRPr lang="es-AR" sz="2400" dirty="0" smtClean="0">
              <a:latin typeface="Times New Roman"/>
              <a:cs typeface="Times New Roman"/>
            </a:endParaRPr>
          </a:p>
          <a:p>
            <a:pPr>
              <a:buNone/>
            </a:pPr>
            <a:endParaRPr lang="es-AR" sz="2400" dirty="0" smtClean="0">
              <a:latin typeface="Times New Roman"/>
              <a:cs typeface="Times New Roman"/>
            </a:endParaRPr>
          </a:p>
          <a:p>
            <a:pPr marL="0" indent="0" algn="just">
              <a:buNone/>
            </a:pPr>
            <a:r>
              <a:rPr lang="es-AR" sz="2800" dirty="0" smtClean="0">
                <a:latin typeface="Times New Roman"/>
                <a:cs typeface="Times New Roman"/>
              </a:rPr>
              <a:t>Los pagos por importaciones argentinas de bienes y servicios conexos que cumplan con los requisitos establecidos y que se facturen en reales, podrán ser canalizados por el Sistema de Monedas Locales (SML) siempre que su plazo de pago sea como máximo 360 días corridos</a:t>
            </a:r>
          </a:p>
        </p:txBody>
      </p:sp>
      <p:pic>
        <p:nvPicPr>
          <p:cNvPr id="4" name="3 Imagen" descr="plazo-fijo-electronico-banco-ciudad.jpg"/>
          <p:cNvPicPr>
            <a:picLocks noChangeAspect="1"/>
          </p:cNvPicPr>
          <p:nvPr/>
        </p:nvPicPr>
        <p:blipFill>
          <a:blip r:embed="rId2" cstate="print"/>
          <a:stretch>
            <a:fillRect/>
          </a:stretch>
        </p:blipFill>
        <p:spPr>
          <a:xfrm>
            <a:off x="0" y="0"/>
            <a:ext cx="3333750" cy="952500"/>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989856"/>
            <a:ext cx="8229600" cy="1143000"/>
          </a:xfrm>
        </p:spPr>
        <p:txBody>
          <a:bodyPr/>
          <a:lstStyle/>
          <a:p>
            <a:r>
              <a:rPr lang="es-AR" b="1" dirty="0" smtClean="0"/>
              <a:t>SEPAIMPO</a:t>
            </a:r>
            <a:endParaRPr lang="es-AR" b="1" dirty="0"/>
          </a:p>
        </p:txBody>
      </p:sp>
      <p:sp>
        <p:nvSpPr>
          <p:cNvPr id="3" name="2 Marcador de contenido"/>
          <p:cNvSpPr>
            <a:spLocks noGrp="1"/>
          </p:cNvSpPr>
          <p:nvPr>
            <p:ph idx="1"/>
          </p:nvPr>
        </p:nvSpPr>
        <p:spPr>
          <a:xfrm>
            <a:off x="467544" y="2132856"/>
            <a:ext cx="8229600" cy="4525963"/>
          </a:xfrm>
        </p:spPr>
        <p:txBody>
          <a:bodyPr>
            <a:normAutofit/>
          </a:bodyPr>
          <a:lstStyle/>
          <a:p>
            <a:pPr>
              <a:buNone/>
            </a:pPr>
            <a:r>
              <a:rPr lang="es-AR" sz="3000" dirty="0" smtClean="0">
                <a:latin typeface="Times New Roman"/>
                <a:cs typeface="Times New Roman"/>
              </a:rPr>
              <a:t>	</a:t>
            </a:r>
          </a:p>
          <a:p>
            <a:pPr marL="0" indent="0" algn="just">
              <a:buNone/>
            </a:pPr>
            <a:r>
              <a:rPr lang="es-AR" sz="2800" dirty="0" smtClean="0">
                <a:latin typeface="Times New Roman"/>
                <a:cs typeface="Times New Roman"/>
              </a:rPr>
              <a:t>La Com. “A” 5274 del BCRA dispone un sistema de “Seguimiento de  Pagos  de  Importación” (SEPAIMPO) con vigencia a partir del 1/07/2010, el cual permite monitorear los pagos asociados a una oficialización de despachos de importación, como así también la demostración del ingreso de los bienes al país con relación a pagos efectuados con anterioridad al registro de ingreso aduanero de los bienes.</a:t>
            </a:r>
          </a:p>
          <a:p>
            <a:endParaRPr lang="es-AR" sz="1800" b="1" spc="34" dirty="0" smtClean="0">
              <a:latin typeface="Arial"/>
              <a:cs typeface="Arial"/>
            </a:endParaRPr>
          </a:p>
        </p:txBody>
      </p:sp>
      <p:pic>
        <p:nvPicPr>
          <p:cNvPr id="4" name="3 Imagen" descr="plazo-fijo-electronico-banco-ciudad.jpg"/>
          <p:cNvPicPr>
            <a:picLocks noChangeAspect="1"/>
          </p:cNvPicPr>
          <p:nvPr/>
        </p:nvPicPr>
        <p:blipFill>
          <a:blip r:embed="rId2" cstate="print"/>
          <a:stretch>
            <a:fillRect/>
          </a:stretch>
        </p:blipFill>
        <p:spPr>
          <a:xfrm>
            <a:off x="0" y="0"/>
            <a:ext cx="3333750" cy="952500"/>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989856"/>
            <a:ext cx="8229600" cy="1143000"/>
          </a:xfrm>
        </p:spPr>
        <p:txBody>
          <a:bodyPr>
            <a:normAutofit/>
          </a:bodyPr>
          <a:lstStyle/>
          <a:p>
            <a:r>
              <a:rPr lang="es-AR" b="1" dirty="0" smtClean="0"/>
              <a:t>Registro de Ingreso Aduanero</a:t>
            </a:r>
            <a:endParaRPr lang="es-AR" b="1" dirty="0"/>
          </a:p>
        </p:txBody>
      </p:sp>
      <p:sp>
        <p:nvSpPr>
          <p:cNvPr id="3" name="2 Marcador de contenido"/>
          <p:cNvSpPr>
            <a:spLocks noGrp="1"/>
          </p:cNvSpPr>
          <p:nvPr>
            <p:ph idx="1"/>
          </p:nvPr>
        </p:nvSpPr>
        <p:spPr>
          <a:xfrm>
            <a:off x="467544" y="2132856"/>
            <a:ext cx="8229600" cy="4525963"/>
          </a:xfrm>
        </p:spPr>
        <p:txBody>
          <a:bodyPr>
            <a:normAutofit/>
          </a:bodyPr>
          <a:lstStyle/>
          <a:p>
            <a:pPr algn="just">
              <a:buNone/>
            </a:pPr>
            <a:r>
              <a:rPr lang="es-AR" sz="2400" dirty="0" smtClean="0">
                <a:latin typeface="Times New Roman"/>
                <a:cs typeface="Times New Roman"/>
              </a:rPr>
              <a:t>Se considera:</a:t>
            </a:r>
          </a:p>
          <a:p>
            <a:pPr algn="just"/>
            <a:r>
              <a:rPr lang="es-AR" sz="2400" dirty="0" smtClean="0">
                <a:latin typeface="Times New Roman"/>
                <a:cs typeface="Times New Roman"/>
              </a:rPr>
              <a:t>Cuando el importador realizó la oficialización del despacho de importación para el posterior despacho a plaza.</a:t>
            </a:r>
          </a:p>
          <a:p>
            <a:pPr algn="just"/>
            <a:r>
              <a:rPr lang="es-AR" sz="2400" dirty="0" smtClean="0">
                <a:latin typeface="Times New Roman"/>
                <a:cs typeface="Times New Roman"/>
              </a:rPr>
              <a:t>Cuando se cumplimento el trámite aduanero por el ingreso de bienes del exterior a zonas francas nacionales y en la medida que dicho ingreso se corresponde con una venta de bienes de un no residente a un residente.</a:t>
            </a:r>
          </a:p>
          <a:p>
            <a:pPr algn="just"/>
            <a:r>
              <a:rPr lang="es-AR" sz="2400" dirty="0" smtClean="0">
                <a:latin typeface="Times New Roman"/>
                <a:cs typeface="Times New Roman"/>
              </a:rPr>
              <a:t>Cuando se ingresan bienes al país por Solicitud Particular con despacho a plaza de los bienes.</a:t>
            </a:r>
          </a:p>
          <a:p>
            <a:pPr algn="just"/>
            <a:r>
              <a:rPr lang="es-AR" sz="2400" dirty="0" smtClean="0">
                <a:latin typeface="Times New Roman"/>
                <a:cs typeface="Times New Roman"/>
              </a:rPr>
              <a:t>Cuando se ingresan bienes al país por Courier.</a:t>
            </a:r>
          </a:p>
        </p:txBody>
      </p:sp>
      <p:pic>
        <p:nvPicPr>
          <p:cNvPr id="4" name="3 Imagen" descr="plazo-fijo-electronico-banco-ciudad.jpg"/>
          <p:cNvPicPr>
            <a:picLocks noChangeAspect="1"/>
          </p:cNvPicPr>
          <p:nvPr/>
        </p:nvPicPr>
        <p:blipFill>
          <a:blip r:embed="rId2" cstate="print"/>
          <a:stretch>
            <a:fillRect/>
          </a:stretch>
        </p:blipFill>
        <p:spPr>
          <a:xfrm>
            <a:off x="0" y="0"/>
            <a:ext cx="3333750" cy="9525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1285860"/>
            <a:ext cx="8229600" cy="642934"/>
          </a:xfrm>
        </p:spPr>
        <p:txBody>
          <a:bodyPr>
            <a:noAutofit/>
          </a:bodyPr>
          <a:lstStyle/>
          <a:p>
            <a:pPr algn="ctr"/>
            <a:r>
              <a:rPr lang="es-AR" sz="4000" b="1" dirty="0" smtClean="0"/>
              <a:t>Normas y resoluciones cambiarias</a:t>
            </a:r>
            <a:endParaRPr lang="es-AR" sz="4000" b="1" dirty="0"/>
          </a:p>
        </p:txBody>
      </p:sp>
      <p:sp>
        <p:nvSpPr>
          <p:cNvPr id="3" name="2 Marcador de contenido"/>
          <p:cNvSpPr>
            <a:spLocks noGrp="1"/>
          </p:cNvSpPr>
          <p:nvPr>
            <p:ph idx="1"/>
          </p:nvPr>
        </p:nvSpPr>
        <p:spPr>
          <a:xfrm>
            <a:off x="467544" y="2132856"/>
            <a:ext cx="8229600" cy="4525963"/>
          </a:xfrm>
        </p:spPr>
        <p:txBody>
          <a:bodyPr>
            <a:normAutofit lnSpcReduction="10000"/>
          </a:bodyPr>
          <a:lstStyle/>
          <a:p>
            <a:endParaRPr lang="es-AR" sz="2800" dirty="0" smtClean="0"/>
          </a:p>
          <a:p>
            <a:r>
              <a:rPr lang="es-AR" sz="2800" dirty="0" smtClean="0"/>
              <a:t>Res. Gral. AFIP 3210/11 COM A 5245 del BCRA</a:t>
            </a:r>
          </a:p>
          <a:p>
            <a:pPr>
              <a:buNone/>
            </a:pPr>
            <a:r>
              <a:rPr lang="es-AR" sz="2800" dirty="0" smtClean="0"/>
              <a:t>	Programa de Consultas de Operaciones Cambiarias</a:t>
            </a:r>
          </a:p>
          <a:p>
            <a:r>
              <a:rPr lang="es-AR" sz="2800" dirty="0" smtClean="0"/>
              <a:t>Res. Gral. AFIP 3252/12 y 3255/12</a:t>
            </a:r>
          </a:p>
          <a:p>
            <a:pPr>
              <a:buNone/>
            </a:pPr>
            <a:r>
              <a:rPr lang="es-AR" sz="2800" dirty="0" smtClean="0"/>
              <a:t>	Declaración Jurada Anticipada de importación</a:t>
            </a:r>
          </a:p>
          <a:p>
            <a:r>
              <a:rPr lang="es-AR" sz="2800" dirty="0" smtClean="0"/>
              <a:t>COM A5274 del BCRA</a:t>
            </a:r>
          </a:p>
          <a:p>
            <a:pPr>
              <a:buNone/>
            </a:pPr>
            <a:r>
              <a:rPr lang="es-AR" sz="2800" dirty="0" smtClean="0"/>
              <a:t>	Texto ordenado en materia de importación</a:t>
            </a:r>
          </a:p>
          <a:p>
            <a:r>
              <a:rPr lang="es-AR" sz="2800" dirty="0" smtClean="0"/>
              <a:t>COM A 5507 del BCRA y COM A 5647</a:t>
            </a:r>
          </a:p>
          <a:p>
            <a:endParaRPr lang="es-AR" dirty="0"/>
          </a:p>
        </p:txBody>
      </p:sp>
      <p:pic>
        <p:nvPicPr>
          <p:cNvPr id="4" name="3 Imagen" descr="plazo-fijo-electronico-banco-ciudad.jpg"/>
          <p:cNvPicPr>
            <a:picLocks noChangeAspect="1"/>
          </p:cNvPicPr>
          <p:nvPr/>
        </p:nvPicPr>
        <p:blipFill>
          <a:blip r:embed="rId2" cstate="print"/>
          <a:stretch>
            <a:fillRect/>
          </a:stretch>
        </p:blipFill>
        <p:spPr>
          <a:xfrm>
            <a:off x="0" y="0"/>
            <a:ext cx="3333750" cy="952500"/>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989856"/>
            <a:ext cx="8229600" cy="1143000"/>
          </a:xfrm>
        </p:spPr>
        <p:txBody>
          <a:bodyPr>
            <a:normAutofit/>
          </a:bodyPr>
          <a:lstStyle/>
          <a:p>
            <a:r>
              <a:rPr lang="es-AR" b="1" dirty="0" smtClean="0"/>
              <a:t>Registro de Ingreso Aduanero</a:t>
            </a:r>
            <a:endParaRPr lang="es-AR" b="1" dirty="0"/>
          </a:p>
        </p:txBody>
      </p:sp>
      <p:sp>
        <p:nvSpPr>
          <p:cNvPr id="3" name="2 Marcador de contenido"/>
          <p:cNvSpPr>
            <a:spLocks noGrp="1"/>
          </p:cNvSpPr>
          <p:nvPr>
            <p:ph idx="1"/>
          </p:nvPr>
        </p:nvSpPr>
        <p:spPr>
          <a:xfrm>
            <a:off x="467544" y="2132856"/>
            <a:ext cx="8229600" cy="4525963"/>
          </a:xfrm>
        </p:spPr>
        <p:txBody>
          <a:bodyPr>
            <a:normAutofit fontScale="92500" lnSpcReduction="20000"/>
          </a:bodyPr>
          <a:lstStyle/>
          <a:p>
            <a:endParaRPr lang="es-AR" sz="2800" dirty="0" smtClean="0">
              <a:latin typeface="Times New Roman"/>
              <a:cs typeface="Times New Roman"/>
            </a:endParaRPr>
          </a:p>
          <a:p>
            <a:pPr algn="just"/>
            <a:r>
              <a:rPr lang="es-AR" sz="2800" dirty="0" smtClean="0">
                <a:latin typeface="Times New Roman"/>
                <a:cs typeface="Times New Roman"/>
              </a:rPr>
              <a:t>La normativa cambiaria en materia de importaciones de bienes tiene como requisito básico la existencia de un registro de ingreso aduanero de los bienes</a:t>
            </a:r>
          </a:p>
          <a:p>
            <a:pPr algn="just"/>
            <a:r>
              <a:rPr lang="es-AR" sz="2800" dirty="0" smtClean="0">
                <a:latin typeface="Times New Roman"/>
                <a:cs typeface="Times New Roman"/>
              </a:rPr>
              <a:t>Salvo por las excepciones expresamente contempladas, una operación de importación sólo puede considerarse como un registro de ingreso aduanero si la información de la misma consta en el SEPAIMPO.</a:t>
            </a:r>
          </a:p>
          <a:p>
            <a:pPr algn="just"/>
            <a:r>
              <a:rPr lang="es-AR" sz="2800" dirty="0" smtClean="0">
                <a:latin typeface="Times New Roman"/>
                <a:cs typeface="Times New Roman"/>
              </a:rPr>
              <a:t>La presencia de un despacho en el SEPAIMPO habilita para el acceso al MULC o la imputación del mismo a un pago con registro aduanero pendiente sólo en la medida que se verifique la totalidad de los restantes requisitos previstos en la normativa cambiaria.</a:t>
            </a:r>
          </a:p>
        </p:txBody>
      </p:sp>
      <p:pic>
        <p:nvPicPr>
          <p:cNvPr id="4" name="3 Imagen" descr="plazo-fijo-electronico-banco-ciudad.jpg"/>
          <p:cNvPicPr>
            <a:picLocks noChangeAspect="1"/>
          </p:cNvPicPr>
          <p:nvPr/>
        </p:nvPicPr>
        <p:blipFill>
          <a:blip r:embed="rId2" cstate="print"/>
          <a:stretch>
            <a:fillRect/>
          </a:stretch>
        </p:blipFill>
        <p:spPr>
          <a:xfrm>
            <a:off x="0" y="0"/>
            <a:ext cx="3333750" cy="952500"/>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989856"/>
            <a:ext cx="8229600" cy="1143000"/>
          </a:xfrm>
        </p:spPr>
        <p:txBody>
          <a:bodyPr/>
          <a:lstStyle/>
          <a:p>
            <a:r>
              <a:rPr lang="es-AR" b="1" dirty="0" smtClean="0"/>
              <a:t>SEPAIMPO</a:t>
            </a:r>
            <a:endParaRPr lang="es-AR" b="1" dirty="0"/>
          </a:p>
        </p:txBody>
      </p:sp>
      <p:sp>
        <p:nvSpPr>
          <p:cNvPr id="3" name="2 Marcador de contenido"/>
          <p:cNvSpPr>
            <a:spLocks noGrp="1"/>
          </p:cNvSpPr>
          <p:nvPr>
            <p:ph idx="1"/>
          </p:nvPr>
        </p:nvSpPr>
        <p:spPr>
          <a:xfrm>
            <a:off x="467544" y="2132856"/>
            <a:ext cx="8229600" cy="4525963"/>
          </a:xfrm>
        </p:spPr>
        <p:txBody>
          <a:bodyPr/>
          <a:lstStyle/>
          <a:p>
            <a:pPr marL="234939" marR="107216" indent="10" algn="just">
              <a:lnSpc>
                <a:spcPts val="800"/>
              </a:lnSpc>
              <a:spcBef>
                <a:spcPts val="2298"/>
              </a:spcBef>
              <a:buNone/>
            </a:pPr>
            <a:endParaRPr lang="es-AR" sz="2000" u="sng" dirty="0" smtClean="0">
              <a:latin typeface="Times New Roman"/>
              <a:cs typeface="Times New Roman"/>
            </a:endParaRPr>
          </a:p>
          <a:p>
            <a:pPr marL="234939" marR="107216" indent="10" algn="just">
              <a:lnSpc>
                <a:spcPts val="800"/>
              </a:lnSpc>
              <a:spcBef>
                <a:spcPts val="2298"/>
              </a:spcBef>
              <a:buNone/>
            </a:pPr>
            <a:r>
              <a:rPr lang="es-AR" sz="2000" u="sng" dirty="0" smtClean="0">
                <a:latin typeface="Times New Roman"/>
                <a:cs typeface="Times New Roman"/>
              </a:rPr>
              <a:t>Registros  de ingreso aduanero no contemplados en el SEPAIMPO</a:t>
            </a:r>
            <a:r>
              <a:rPr lang="es-AR" sz="2000" dirty="0" smtClean="0">
                <a:latin typeface="Times New Roman"/>
                <a:cs typeface="Times New Roman"/>
              </a:rPr>
              <a:t>:</a:t>
            </a:r>
          </a:p>
          <a:p>
            <a:pPr marL="234939" marR="107216" indent="10" algn="just">
              <a:lnSpc>
                <a:spcPts val="800"/>
              </a:lnSpc>
              <a:spcBef>
                <a:spcPts val="2298"/>
              </a:spcBef>
              <a:buNone/>
            </a:pPr>
            <a:endParaRPr lang="es-AR" sz="2000" dirty="0" smtClean="0">
              <a:latin typeface="Times New Roman"/>
              <a:cs typeface="Times New Roman"/>
            </a:endParaRPr>
          </a:p>
          <a:p>
            <a:pPr marL="234939" marR="107216" indent="10" algn="just">
              <a:lnSpc>
                <a:spcPts val="200"/>
              </a:lnSpc>
              <a:spcBef>
                <a:spcPts val="2298"/>
              </a:spcBef>
            </a:pPr>
            <a:r>
              <a:rPr lang="es-AR" sz="2000" dirty="0" smtClean="0">
                <a:latin typeface="Times New Roman"/>
                <a:cs typeface="Times New Roman"/>
              </a:rPr>
              <a:t>ZFE habilitados con ZFI inhabilitados por importaciones ingresadas desde </a:t>
            </a:r>
          </a:p>
          <a:p>
            <a:pPr marL="234939" marR="107216" indent="10" algn="just">
              <a:lnSpc>
                <a:spcPts val="200"/>
              </a:lnSpc>
              <a:spcBef>
                <a:spcPts val="2298"/>
              </a:spcBef>
              <a:buFont typeface="Arial" pitchFamily="34" charset="0"/>
              <a:buNone/>
            </a:pPr>
            <a:r>
              <a:rPr lang="es-AR" sz="2000" dirty="0" smtClean="0">
                <a:latin typeface="Times New Roman"/>
                <a:cs typeface="Times New Roman"/>
              </a:rPr>
              <a:t>zona francas con transferencia aduanera de dominio ZFE.</a:t>
            </a:r>
          </a:p>
          <a:p>
            <a:pPr marL="234939" marR="107216" indent="10" algn="just">
              <a:lnSpc>
                <a:spcPts val="200"/>
              </a:lnSpc>
              <a:spcBef>
                <a:spcPts val="2298"/>
              </a:spcBef>
            </a:pPr>
            <a:r>
              <a:rPr lang="es-AR" sz="2000" dirty="0" smtClean="0">
                <a:latin typeface="Times New Roman"/>
                <a:cs typeface="Times New Roman"/>
              </a:rPr>
              <a:t>Importaciones tramitadas por solicitudes particulares.</a:t>
            </a:r>
          </a:p>
          <a:p>
            <a:pPr marL="234939" marR="107216" indent="10" algn="just">
              <a:lnSpc>
                <a:spcPts val="200"/>
              </a:lnSpc>
              <a:spcBef>
                <a:spcPts val="2298"/>
              </a:spcBef>
            </a:pPr>
            <a:r>
              <a:rPr lang="es-AR" sz="2000" dirty="0" smtClean="0">
                <a:latin typeface="Times New Roman"/>
                <a:cs typeface="Times New Roman"/>
              </a:rPr>
              <a:t>Pagos de insumos, equipos y repuestos destinados a instalaciones de</a:t>
            </a:r>
          </a:p>
          <a:p>
            <a:pPr marL="234939" marR="107216" indent="10" algn="just">
              <a:lnSpc>
                <a:spcPts val="200"/>
              </a:lnSpc>
              <a:spcBef>
                <a:spcPts val="2298"/>
              </a:spcBef>
              <a:buNone/>
            </a:pPr>
            <a:r>
              <a:rPr lang="es-AR" sz="2000" dirty="0" smtClean="0">
                <a:latin typeface="Times New Roman"/>
                <a:cs typeface="Times New Roman"/>
              </a:rPr>
              <a:t> producción y tratamiento de hidrocarburos off shore.</a:t>
            </a:r>
          </a:p>
          <a:p>
            <a:pPr marL="234939" marR="107216" indent="10" algn="just">
              <a:lnSpc>
                <a:spcPts val="200"/>
              </a:lnSpc>
              <a:spcBef>
                <a:spcPts val="2298"/>
              </a:spcBef>
            </a:pPr>
            <a:r>
              <a:rPr lang="es-AR" sz="2000" dirty="0" smtClean="0">
                <a:latin typeface="Times New Roman"/>
                <a:cs typeface="Times New Roman"/>
              </a:rPr>
              <a:t>Pagos de bienes destinados a su venta en tiendas libres de impuestos.</a:t>
            </a:r>
          </a:p>
          <a:p>
            <a:pPr marL="234939" marR="107216" indent="10" algn="just">
              <a:lnSpc>
                <a:spcPts val="200"/>
              </a:lnSpc>
              <a:spcBef>
                <a:spcPts val="2298"/>
              </a:spcBef>
            </a:pPr>
            <a:r>
              <a:rPr lang="es-AR" sz="2000" dirty="0" smtClean="0">
                <a:latin typeface="Times New Roman"/>
                <a:cs typeface="Times New Roman"/>
              </a:rPr>
              <a:t>Pagos de bienes ingresados a depósitos francos.</a:t>
            </a:r>
          </a:p>
          <a:p>
            <a:pPr marL="234939" marR="107216" indent="10" algn="just">
              <a:lnSpc>
                <a:spcPts val="200"/>
              </a:lnSpc>
              <a:spcBef>
                <a:spcPts val="2298"/>
              </a:spcBef>
            </a:pPr>
            <a:r>
              <a:rPr lang="es-AR" sz="2000" dirty="0" smtClean="0">
                <a:latin typeface="Times New Roman"/>
                <a:cs typeface="Times New Roman"/>
              </a:rPr>
              <a:t>Importaciones tramitadas por Courier.</a:t>
            </a:r>
          </a:p>
          <a:p>
            <a:pPr marL="234939" marR="107216" indent="10" algn="just">
              <a:lnSpc>
                <a:spcPts val="200"/>
              </a:lnSpc>
              <a:spcBef>
                <a:spcPts val="2298"/>
              </a:spcBef>
              <a:buNone/>
            </a:pPr>
            <a:endParaRPr lang="es-AR" sz="2000" b="1" u="sng" dirty="0" smtClean="0">
              <a:latin typeface="Times New Roman"/>
              <a:cs typeface="Times New Roman"/>
            </a:endParaRPr>
          </a:p>
          <a:p>
            <a:pPr marL="234939" marR="107216" indent="10" algn="just">
              <a:lnSpc>
                <a:spcPts val="200"/>
              </a:lnSpc>
              <a:spcBef>
                <a:spcPts val="2298"/>
              </a:spcBef>
              <a:buNone/>
            </a:pPr>
            <a:r>
              <a:rPr lang="es-AR" sz="2000" b="1" u="sng" dirty="0" smtClean="0">
                <a:latin typeface="Times New Roman"/>
                <a:cs typeface="Times New Roman"/>
              </a:rPr>
              <a:t>Nota</a:t>
            </a:r>
            <a:r>
              <a:rPr lang="es-AR" sz="2000" dirty="0" smtClean="0">
                <a:latin typeface="Times New Roman"/>
                <a:cs typeface="Times New Roman"/>
              </a:rPr>
              <a:t>: en todos los casos el Banco deberá </a:t>
            </a:r>
            <a:r>
              <a:rPr lang="es-AR" sz="2000" u="sng" dirty="0" smtClean="0">
                <a:latin typeface="Times New Roman"/>
                <a:cs typeface="Times New Roman"/>
              </a:rPr>
              <a:t>intervenir la documentación</a:t>
            </a:r>
          </a:p>
          <a:p>
            <a:pPr marL="234939" marR="107216" indent="10" algn="just">
              <a:lnSpc>
                <a:spcPts val="200"/>
              </a:lnSpc>
              <a:spcBef>
                <a:spcPts val="2298"/>
              </a:spcBef>
              <a:buNone/>
            </a:pPr>
            <a:r>
              <a:rPr lang="es-AR" sz="2000" u="sng" dirty="0" smtClean="0">
                <a:latin typeface="Times New Roman"/>
                <a:cs typeface="Times New Roman"/>
              </a:rPr>
              <a:t> física</a:t>
            </a:r>
            <a:r>
              <a:rPr lang="es-AR" sz="2000" dirty="0" smtClean="0">
                <a:latin typeface="Times New Roman"/>
                <a:cs typeface="Times New Roman"/>
              </a:rPr>
              <a:t> antes de dar acceso al MULC.</a:t>
            </a:r>
            <a:endParaRPr lang="es-AR" sz="2400" dirty="0" smtClean="0">
              <a:latin typeface="Times New Roman"/>
              <a:cs typeface="Times New Roman"/>
            </a:endParaRPr>
          </a:p>
          <a:p>
            <a:pPr marL="234939" marR="107216" indent="10" algn="just">
              <a:lnSpc>
                <a:spcPts val="1379"/>
              </a:lnSpc>
              <a:spcBef>
                <a:spcPts val="2298"/>
              </a:spcBef>
              <a:buNone/>
            </a:pPr>
            <a:endParaRPr lang="es-AR" sz="2400" dirty="0" smtClean="0">
              <a:latin typeface="Times New Roman"/>
              <a:cs typeface="Times New Roman"/>
            </a:endParaRPr>
          </a:p>
          <a:p>
            <a:endParaRPr lang="es-AR" dirty="0"/>
          </a:p>
        </p:txBody>
      </p:sp>
      <p:pic>
        <p:nvPicPr>
          <p:cNvPr id="4" name="3 Imagen" descr="plazo-fijo-electronico-banco-ciudad.jpg"/>
          <p:cNvPicPr>
            <a:picLocks noChangeAspect="1"/>
          </p:cNvPicPr>
          <p:nvPr/>
        </p:nvPicPr>
        <p:blipFill>
          <a:blip r:embed="rId2" cstate="print"/>
          <a:stretch>
            <a:fillRect/>
          </a:stretch>
        </p:blipFill>
        <p:spPr>
          <a:xfrm>
            <a:off x="0" y="0"/>
            <a:ext cx="3333750" cy="952500"/>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989856"/>
            <a:ext cx="8229600" cy="1143000"/>
          </a:xfrm>
        </p:spPr>
        <p:txBody>
          <a:bodyPr>
            <a:noAutofit/>
          </a:bodyPr>
          <a:lstStyle/>
          <a:p>
            <a:pPr algn="ctr"/>
            <a:r>
              <a:rPr lang="es-AR" sz="4000" b="1" dirty="0" smtClean="0"/>
              <a:t>Registro de Ingreso Aduanero</a:t>
            </a:r>
            <a:br>
              <a:rPr lang="es-AR" sz="4000" b="1" dirty="0" smtClean="0"/>
            </a:br>
            <a:r>
              <a:rPr lang="es-AR" sz="4000" b="1" dirty="0" smtClean="0"/>
              <a:t>Nominación</a:t>
            </a:r>
            <a:endParaRPr lang="es-AR" sz="4000" b="1" dirty="0"/>
          </a:p>
        </p:txBody>
      </p:sp>
      <p:sp>
        <p:nvSpPr>
          <p:cNvPr id="3" name="2 Marcador de contenido"/>
          <p:cNvSpPr>
            <a:spLocks noGrp="1"/>
          </p:cNvSpPr>
          <p:nvPr>
            <p:ph idx="1"/>
          </p:nvPr>
        </p:nvSpPr>
        <p:spPr>
          <a:xfrm>
            <a:off x="467544" y="2132856"/>
            <a:ext cx="8229600" cy="4525963"/>
          </a:xfrm>
        </p:spPr>
        <p:txBody>
          <a:bodyPr>
            <a:normAutofit fontScale="25000" lnSpcReduction="20000"/>
          </a:bodyPr>
          <a:lstStyle/>
          <a:p>
            <a:pPr marR="688531" algn="just">
              <a:lnSpc>
                <a:spcPts val="3400"/>
              </a:lnSpc>
            </a:pPr>
            <a:r>
              <a:rPr lang="es-AR" sz="7200" dirty="0" smtClean="0">
                <a:latin typeface="Times New Roman"/>
                <a:cs typeface="Times New Roman"/>
              </a:rPr>
              <a:t>Al momento de la oficialización el importador deberá designar una entidad financiera encargada del seguimiento para cada despacho de importación.</a:t>
            </a:r>
          </a:p>
          <a:p>
            <a:pPr marR="688531" algn="just">
              <a:lnSpc>
                <a:spcPts val="3400"/>
              </a:lnSpc>
            </a:pPr>
            <a:r>
              <a:rPr lang="es-AR" sz="7200" dirty="0" smtClean="0">
                <a:latin typeface="Times New Roman"/>
                <a:cs typeface="Times New Roman"/>
              </a:rPr>
              <a:t>Quedan comprendidas todas las Oficializaciones de despachos de importación a partir del 01.07.2010, excepto operaciones ingresadas por Solicitud particular ó Courier ó desde zonas francas con una transferencia aduanera de dominio.</a:t>
            </a:r>
          </a:p>
          <a:p>
            <a:pPr marR="688531" algn="just">
              <a:lnSpc>
                <a:spcPts val="3400"/>
              </a:lnSpc>
            </a:pPr>
            <a:r>
              <a:rPr lang="es-AR" sz="7200" dirty="0" smtClean="0">
                <a:latin typeface="Times New Roman"/>
                <a:cs typeface="Times New Roman"/>
              </a:rPr>
              <a:t>El despachante del importador deberá nominar en AFIP, a través del Sistema Informático MARIA, a la entidad financiera seleccionada por el importador para  efectuar el seguimiento del registro de ingreso aduanero.</a:t>
            </a:r>
          </a:p>
          <a:p>
            <a:pPr marR="688531">
              <a:lnSpc>
                <a:spcPts val="3400"/>
              </a:lnSpc>
              <a:buNone/>
            </a:pPr>
            <a:endParaRPr lang="es-AR" sz="2800" dirty="0" smtClean="0">
              <a:latin typeface="Times New Roman"/>
              <a:cs typeface="Times New Roman"/>
            </a:endParaRPr>
          </a:p>
          <a:p>
            <a:pPr marR="688531">
              <a:lnSpc>
                <a:spcPts val="3400"/>
              </a:lnSpc>
            </a:pPr>
            <a:endParaRPr lang="es-AR" sz="2800" dirty="0" smtClean="0">
              <a:latin typeface="Times New Roman"/>
              <a:cs typeface="Times New Roman"/>
            </a:endParaRPr>
          </a:p>
        </p:txBody>
      </p:sp>
      <p:pic>
        <p:nvPicPr>
          <p:cNvPr id="4" name="3 Imagen" descr="plazo-fijo-electronico-banco-ciudad.jpg"/>
          <p:cNvPicPr>
            <a:picLocks noChangeAspect="1"/>
          </p:cNvPicPr>
          <p:nvPr/>
        </p:nvPicPr>
        <p:blipFill>
          <a:blip r:embed="rId2" cstate="print"/>
          <a:stretch>
            <a:fillRect/>
          </a:stretch>
        </p:blipFill>
        <p:spPr>
          <a:xfrm>
            <a:off x="0" y="0"/>
            <a:ext cx="3333750" cy="952500"/>
          </a:xfrm>
          <a:prstGeom prst="rect">
            <a:avLst/>
          </a:prstGeo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989856"/>
            <a:ext cx="8229600" cy="1143000"/>
          </a:xfrm>
        </p:spPr>
        <p:txBody>
          <a:bodyPr>
            <a:noAutofit/>
          </a:bodyPr>
          <a:lstStyle/>
          <a:p>
            <a:pPr algn="ctr"/>
            <a:r>
              <a:rPr lang="es-AR" sz="4000" b="1" dirty="0" smtClean="0"/>
              <a:t>Registro de Ingreso Aduanero</a:t>
            </a:r>
            <a:br>
              <a:rPr lang="es-AR" sz="4000" b="1" dirty="0" smtClean="0"/>
            </a:br>
            <a:r>
              <a:rPr lang="es-AR" sz="4000" b="1" dirty="0" smtClean="0"/>
              <a:t>Nominación</a:t>
            </a:r>
            <a:endParaRPr lang="es-AR" sz="4000" b="1" dirty="0"/>
          </a:p>
        </p:txBody>
      </p:sp>
      <p:sp>
        <p:nvSpPr>
          <p:cNvPr id="3" name="2 Marcador de contenido"/>
          <p:cNvSpPr>
            <a:spLocks noGrp="1"/>
          </p:cNvSpPr>
          <p:nvPr>
            <p:ph idx="1"/>
          </p:nvPr>
        </p:nvSpPr>
        <p:spPr>
          <a:xfrm>
            <a:off x="467544" y="2132856"/>
            <a:ext cx="8229600" cy="4525963"/>
          </a:xfrm>
          <a:scene3d>
            <a:camera prst="orthographicFront"/>
            <a:lightRig rig="threePt" dir="t"/>
          </a:scene3d>
          <a:sp3d>
            <a:bevelT/>
          </a:sp3d>
        </p:spPr>
        <p:txBody>
          <a:bodyPr>
            <a:normAutofit/>
          </a:bodyPr>
          <a:lstStyle/>
          <a:p>
            <a:pPr>
              <a:buNone/>
            </a:pPr>
            <a:endParaRPr lang="es-AR" dirty="0" smtClean="0"/>
          </a:p>
          <a:p>
            <a:pPr marL="0" indent="0">
              <a:buNone/>
            </a:pPr>
            <a:r>
              <a:rPr lang="es-AR" dirty="0" smtClean="0"/>
              <a:t>Para nominar a:</a:t>
            </a:r>
          </a:p>
          <a:p>
            <a:pPr marL="0" indent="0" algn="ctr">
              <a:buNone/>
            </a:pPr>
            <a:r>
              <a:rPr lang="es-AR" dirty="0" smtClean="0"/>
              <a:t>“Banco de la Ciudad de Buenos Aires”</a:t>
            </a:r>
          </a:p>
          <a:p>
            <a:pPr>
              <a:buNone/>
            </a:pPr>
            <a:endParaRPr lang="es-AR" dirty="0" smtClean="0"/>
          </a:p>
          <a:p>
            <a:pPr marL="0" indent="0">
              <a:buNone/>
            </a:pPr>
            <a:r>
              <a:rPr lang="es-AR" dirty="0" smtClean="0"/>
              <a:t>Se deberá consignar en el Sistema Informático María el Nro.</a:t>
            </a:r>
          </a:p>
          <a:p>
            <a:pPr algn="ctr">
              <a:buNone/>
            </a:pPr>
            <a:r>
              <a:rPr lang="es-AR" sz="6500" b="1" dirty="0" smtClean="0"/>
              <a:t>029</a:t>
            </a:r>
          </a:p>
          <a:p>
            <a:pPr>
              <a:buNone/>
            </a:pPr>
            <a:endParaRPr lang="es-AR" dirty="0"/>
          </a:p>
        </p:txBody>
      </p:sp>
      <p:pic>
        <p:nvPicPr>
          <p:cNvPr id="4" name="3 Imagen" descr="plazo-fijo-electronico-banco-ciudad.jpg"/>
          <p:cNvPicPr>
            <a:picLocks noChangeAspect="1"/>
          </p:cNvPicPr>
          <p:nvPr/>
        </p:nvPicPr>
        <p:blipFill>
          <a:blip r:embed="rId2" cstate="print"/>
          <a:stretch>
            <a:fillRect/>
          </a:stretch>
        </p:blipFill>
        <p:spPr>
          <a:xfrm>
            <a:off x="0" y="0"/>
            <a:ext cx="3333750" cy="952500"/>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989856"/>
            <a:ext cx="8229600" cy="1143000"/>
          </a:xfrm>
        </p:spPr>
        <p:txBody>
          <a:bodyPr/>
          <a:lstStyle/>
          <a:p>
            <a:r>
              <a:rPr lang="es-AR" dirty="0" smtClean="0"/>
              <a:t>SEPAIMPO</a:t>
            </a:r>
            <a:endParaRPr lang="es-AR" dirty="0"/>
          </a:p>
        </p:txBody>
      </p:sp>
      <p:sp>
        <p:nvSpPr>
          <p:cNvPr id="3" name="2 Marcador de contenido"/>
          <p:cNvSpPr>
            <a:spLocks noGrp="1"/>
          </p:cNvSpPr>
          <p:nvPr>
            <p:ph idx="1"/>
          </p:nvPr>
        </p:nvSpPr>
        <p:spPr>
          <a:xfrm>
            <a:off x="467544" y="2132856"/>
            <a:ext cx="8229600" cy="4525963"/>
          </a:xfrm>
        </p:spPr>
        <p:txBody>
          <a:bodyPr>
            <a:normAutofit/>
          </a:bodyPr>
          <a:lstStyle/>
          <a:p>
            <a:pPr>
              <a:buNone/>
            </a:pPr>
            <a:endParaRPr lang="es-AR" sz="1800" dirty="0" smtClean="0">
              <a:latin typeface="Times New Roman"/>
              <a:cs typeface="Times New Roman"/>
            </a:endParaRPr>
          </a:p>
          <a:p>
            <a:pPr algn="just">
              <a:buNone/>
            </a:pPr>
            <a:r>
              <a:rPr lang="es-AR" sz="1800" dirty="0" smtClean="0">
                <a:latin typeface="Times New Roman"/>
                <a:cs typeface="Times New Roman"/>
              </a:rPr>
              <a:t>La entidad encargada del seguimiento es responsable de las siguientes acciones:</a:t>
            </a:r>
          </a:p>
          <a:p>
            <a:pPr algn="just"/>
            <a:r>
              <a:rPr lang="es-AR" sz="1800" dirty="0" smtClean="0">
                <a:latin typeface="Times New Roman"/>
                <a:cs typeface="Times New Roman"/>
              </a:rPr>
              <a:t>Emitir los certificados de acceso al MULC para el pago total ó parcial del despacho a través de la propia entidad o por otra.</a:t>
            </a:r>
          </a:p>
          <a:p>
            <a:pPr algn="just"/>
            <a:r>
              <a:rPr lang="es-AR" sz="1800" dirty="0" smtClean="0">
                <a:latin typeface="Times New Roman"/>
                <a:cs typeface="Times New Roman"/>
              </a:rPr>
              <a:t>Emitir certificados de afectación al pago con registro aduanero pendiente para su utilización por parte de la entidad que sigue el pago.</a:t>
            </a:r>
          </a:p>
          <a:p>
            <a:pPr algn="just"/>
            <a:r>
              <a:rPr lang="es-AR" sz="1800" dirty="0" smtClean="0">
                <a:latin typeface="Times New Roman"/>
                <a:cs typeface="Times New Roman"/>
              </a:rPr>
              <a:t>Reportar al BCRA otras circunstancias de las que tome conocimiento y que modifiquen las obligaciones del importador por el despacho (pagos en el exterior, devoluciones de mercadería, inhabilitación del ZFI, carácter no oneroso, etc.)</a:t>
            </a:r>
          </a:p>
          <a:p>
            <a:pPr algn="just"/>
            <a:r>
              <a:rPr lang="es-AR" sz="1800" dirty="0" smtClean="0">
                <a:latin typeface="Times New Roman"/>
                <a:cs typeface="Times New Roman"/>
              </a:rPr>
              <a:t>Reportar al BCRA su cese como entidad designada una vez que cuente con la aceptación de la nueva entidad</a:t>
            </a:r>
          </a:p>
          <a:p>
            <a:pPr algn="just"/>
            <a:r>
              <a:rPr lang="es-AR" sz="1800" dirty="0" smtClean="0">
                <a:latin typeface="Times New Roman"/>
                <a:cs typeface="Times New Roman"/>
              </a:rPr>
              <a:t>Mantener un registro de las certificaciones emitidas, de las certificaciones devueltas por las otras entidades y otros movimientos con imputación al despacho.</a:t>
            </a:r>
            <a:endParaRPr lang="es-AR" sz="1800" dirty="0">
              <a:latin typeface="Times New Roman"/>
              <a:cs typeface="Times New Roman"/>
            </a:endParaRPr>
          </a:p>
        </p:txBody>
      </p:sp>
      <p:pic>
        <p:nvPicPr>
          <p:cNvPr id="4" name="3 Imagen" descr="plazo-fijo-electronico-banco-ciudad.jpg"/>
          <p:cNvPicPr>
            <a:picLocks noChangeAspect="1"/>
          </p:cNvPicPr>
          <p:nvPr/>
        </p:nvPicPr>
        <p:blipFill>
          <a:blip r:embed="rId2" cstate="print"/>
          <a:stretch>
            <a:fillRect/>
          </a:stretch>
        </p:blipFill>
        <p:spPr>
          <a:xfrm>
            <a:off x="0" y="0"/>
            <a:ext cx="3333750" cy="952500"/>
          </a:xfrm>
          <a:prstGeom prst="rect">
            <a:avLst/>
          </a:prstGeo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989856"/>
            <a:ext cx="8229600" cy="1143000"/>
          </a:xfrm>
        </p:spPr>
        <p:txBody>
          <a:bodyPr/>
          <a:lstStyle/>
          <a:p>
            <a:r>
              <a:rPr lang="es-AR" dirty="0" smtClean="0"/>
              <a:t>CERTIFICACIONES</a:t>
            </a:r>
            <a:endParaRPr lang="es-AR" dirty="0"/>
          </a:p>
        </p:txBody>
      </p:sp>
      <p:sp>
        <p:nvSpPr>
          <p:cNvPr id="3" name="2 Marcador de contenido"/>
          <p:cNvSpPr>
            <a:spLocks noGrp="1"/>
          </p:cNvSpPr>
          <p:nvPr>
            <p:ph idx="1"/>
          </p:nvPr>
        </p:nvSpPr>
        <p:spPr>
          <a:xfrm>
            <a:off x="467544" y="2132856"/>
            <a:ext cx="8229600" cy="4525963"/>
          </a:xfrm>
        </p:spPr>
        <p:txBody>
          <a:bodyPr/>
          <a:lstStyle/>
          <a:p>
            <a:endParaRPr lang="es-AR" b="1" dirty="0" smtClean="0"/>
          </a:p>
          <a:p>
            <a:pPr algn="just"/>
            <a:r>
              <a:rPr lang="es-AR" sz="2400" b="1" dirty="0" smtClean="0"/>
              <a:t>8.1.3. </a:t>
            </a:r>
            <a:r>
              <a:rPr lang="es-AR" sz="2400" dirty="0" smtClean="0">
                <a:latin typeface="Times New Roman"/>
                <a:cs typeface="Times New Roman"/>
              </a:rPr>
              <a:t>Certificación para el acceso al mercado local de cambios para el pago de importaciones de bienes con registro de ingreso aduanero</a:t>
            </a:r>
          </a:p>
          <a:p>
            <a:pPr algn="just"/>
            <a:r>
              <a:rPr lang="es-AR" sz="2400" b="1" dirty="0" smtClean="0">
                <a:latin typeface="Times New Roman"/>
                <a:cs typeface="Times New Roman"/>
              </a:rPr>
              <a:t>8.1.4.</a:t>
            </a:r>
            <a:r>
              <a:rPr lang="es-AR" sz="2400" b="1" dirty="0" smtClean="0"/>
              <a:t> </a:t>
            </a:r>
            <a:r>
              <a:rPr lang="es-AR" sz="2400" dirty="0" smtClean="0">
                <a:latin typeface="Times New Roman"/>
                <a:cs typeface="Times New Roman"/>
              </a:rPr>
              <a:t>Certificación para afectación del despacho a pagos con registro de ingreso aduanero pendiente.</a:t>
            </a:r>
          </a:p>
          <a:p>
            <a:pPr algn="just"/>
            <a:r>
              <a:rPr lang="es-AR" sz="2400" b="1" dirty="0" smtClean="0">
                <a:latin typeface="Times New Roman"/>
                <a:cs typeface="Times New Roman"/>
              </a:rPr>
              <a:t>8.1.6</a:t>
            </a:r>
            <a:r>
              <a:rPr lang="es-AR" sz="2400" dirty="0" smtClean="0">
                <a:latin typeface="Times New Roman"/>
                <a:cs typeface="Times New Roman"/>
              </a:rPr>
              <a:t>.</a:t>
            </a:r>
            <a:r>
              <a:rPr lang="es-AR" sz="2400" b="1" dirty="0" smtClean="0"/>
              <a:t> </a:t>
            </a:r>
            <a:r>
              <a:rPr lang="es-AR" sz="2400" dirty="0" smtClean="0">
                <a:latin typeface="Times New Roman"/>
                <a:cs typeface="Times New Roman"/>
              </a:rPr>
              <a:t>Reporte al Banco Central del cambio de la entidad financiera a cargo del seguimiento de la oficialización del despacho de importación.</a:t>
            </a:r>
          </a:p>
        </p:txBody>
      </p:sp>
      <p:pic>
        <p:nvPicPr>
          <p:cNvPr id="4" name="3 Imagen" descr="plazo-fijo-electronico-banco-ciudad.jpg"/>
          <p:cNvPicPr>
            <a:picLocks noChangeAspect="1"/>
          </p:cNvPicPr>
          <p:nvPr/>
        </p:nvPicPr>
        <p:blipFill>
          <a:blip r:embed="rId2" cstate="print"/>
          <a:stretch>
            <a:fillRect/>
          </a:stretch>
        </p:blipFill>
        <p:spPr>
          <a:xfrm>
            <a:off x="0" y="0"/>
            <a:ext cx="3333750" cy="952500"/>
          </a:xfrm>
          <a:prstGeom prst="rect">
            <a:avLst/>
          </a:prstGeo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989856"/>
            <a:ext cx="8229600" cy="1143000"/>
          </a:xfrm>
        </p:spPr>
        <p:txBody>
          <a:bodyPr>
            <a:normAutofit/>
          </a:bodyPr>
          <a:lstStyle/>
          <a:p>
            <a:r>
              <a:rPr lang="es-AR" sz="2800" b="1" dirty="0" smtClean="0"/>
              <a:t>Prórrogas de plazos para la demostración del registro de ingreso aduanero</a:t>
            </a:r>
          </a:p>
        </p:txBody>
      </p:sp>
      <p:sp>
        <p:nvSpPr>
          <p:cNvPr id="3" name="2 Marcador de contenido"/>
          <p:cNvSpPr>
            <a:spLocks noGrp="1"/>
          </p:cNvSpPr>
          <p:nvPr>
            <p:ph idx="1"/>
          </p:nvPr>
        </p:nvSpPr>
        <p:spPr>
          <a:xfrm>
            <a:off x="467544" y="2132856"/>
            <a:ext cx="8229600" cy="4525963"/>
          </a:xfrm>
        </p:spPr>
        <p:txBody>
          <a:bodyPr>
            <a:normAutofit/>
          </a:bodyPr>
          <a:lstStyle/>
          <a:p>
            <a:pPr>
              <a:buNone/>
            </a:pPr>
            <a:endParaRPr lang="es-AR" sz="2800" dirty="0" smtClean="0">
              <a:latin typeface="Times New Roman"/>
              <a:cs typeface="Times New Roman"/>
            </a:endParaRPr>
          </a:p>
          <a:p>
            <a:pPr>
              <a:buNone/>
            </a:pPr>
            <a:r>
              <a:rPr lang="es-AR" sz="2800" dirty="0" smtClean="0">
                <a:latin typeface="Times New Roman"/>
                <a:cs typeface="Times New Roman"/>
              </a:rPr>
              <a:t>Se pueden otorgar por los siguientes motivos:</a:t>
            </a:r>
          </a:p>
          <a:p>
            <a:endParaRPr lang="es-AR" sz="2800" dirty="0" smtClean="0">
              <a:latin typeface="Times New Roman"/>
              <a:cs typeface="Times New Roman"/>
            </a:endParaRPr>
          </a:p>
          <a:p>
            <a:r>
              <a:rPr lang="es-AR" sz="2800" dirty="0" smtClean="0">
                <a:latin typeface="Times New Roman"/>
                <a:cs typeface="Times New Roman"/>
              </a:rPr>
              <a:t>Mercadería siniestrada con posterioridad a la entrega del bien en la condición de compra pactada</a:t>
            </a:r>
          </a:p>
          <a:p>
            <a:endParaRPr lang="es-AR" sz="2800" dirty="0" smtClean="0">
              <a:latin typeface="Times New Roman"/>
              <a:cs typeface="Times New Roman"/>
            </a:endParaRPr>
          </a:p>
          <a:p>
            <a:r>
              <a:rPr lang="es-AR" sz="2800" dirty="0" smtClean="0">
                <a:latin typeface="Times New Roman"/>
                <a:cs typeface="Times New Roman"/>
              </a:rPr>
              <a:t>Operaciones en gestión de cobro por incumplimiento del proveedor.</a:t>
            </a:r>
          </a:p>
          <a:p>
            <a:endParaRPr lang="es-AR" sz="2800" dirty="0" smtClean="0">
              <a:latin typeface="Times New Roman"/>
              <a:cs typeface="Times New Roman"/>
            </a:endParaRPr>
          </a:p>
        </p:txBody>
      </p:sp>
      <p:pic>
        <p:nvPicPr>
          <p:cNvPr id="4" name="3 Imagen" descr="plazo-fijo-electronico-banco-ciudad.jpg"/>
          <p:cNvPicPr>
            <a:picLocks noChangeAspect="1"/>
          </p:cNvPicPr>
          <p:nvPr/>
        </p:nvPicPr>
        <p:blipFill>
          <a:blip r:embed="rId2" cstate="print"/>
          <a:stretch>
            <a:fillRect/>
          </a:stretch>
        </p:blipFill>
        <p:spPr>
          <a:xfrm>
            <a:off x="0" y="0"/>
            <a:ext cx="3333750" cy="952500"/>
          </a:xfrm>
          <a:prstGeom prst="rect">
            <a:avLst/>
          </a:prstGeo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plazo-fijo-electronico-banco-ciudad.jpg"/>
          <p:cNvPicPr>
            <a:picLocks noChangeAspect="1"/>
          </p:cNvPicPr>
          <p:nvPr/>
        </p:nvPicPr>
        <p:blipFill>
          <a:blip r:embed="rId2" cstate="print"/>
          <a:stretch>
            <a:fillRect/>
          </a:stretch>
        </p:blipFill>
        <p:spPr>
          <a:xfrm>
            <a:off x="0" y="0"/>
            <a:ext cx="3333750" cy="952500"/>
          </a:xfrm>
          <a:prstGeom prst="rect">
            <a:avLst/>
          </a:prstGeom>
        </p:spPr>
      </p:pic>
      <p:sp>
        <p:nvSpPr>
          <p:cNvPr id="2" name="1 Título"/>
          <p:cNvSpPr>
            <a:spLocks noGrp="1"/>
          </p:cNvSpPr>
          <p:nvPr>
            <p:ph type="title"/>
          </p:nvPr>
        </p:nvSpPr>
        <p:spPr>
          <a:xfrm>
            <a:off x="467544" y="989856"/>
            <a:ext cx="8229600" cy="1143000"/>
          </a:xfrm>
        </p:spPr>
        <p:txBody>
          <a:bodyPr>
            <a:normAutofit/>
          </a:bodyPr>
          <a:lstStyle/>
          <a:p>
            <a:r>
              <a:rPr lang="es-AR" sz="2800" b="1" dirty="0" smtClean="0"/>
              <a:t>Prórrogas de plazos para la demostración del registro de ingreso aduanero a consulta al BCRA </a:t>
            </a:r>
          </a:p>
        </p:txBody>
      </p:sp>
      <p:sp>
        <p:nvSpPr>
          <p:cNvPr id="3" name="2 Marcador de contenido"/>
          <p:cNvSpPr>
            <a:spLocks noGrp="1"/>
          </p:cNvSpPr>
          <p:nvPr>
            <p:ph idx="1"/>
          </p:nvPr>
        </p:nvSpPr>
        <p:spPr>
          <a:xfrm>
            <a:off x="467544" y="2132856"/>
            <a:ext cx="8229600" cy="4525963"/>
          </a:xfrm>
        </p:spPr>
        <p:txBody>
          <a:bodyPr>
            <a:normAutofit lnSpcReduction="10000"/>
          </a:bodyPr>
          <a:lstStyle/>
          <a:p>
            <a:pPr algn="just">
              <a:buNone/>
            </a:pPr>
            <a:r>
              <a:rPr lang="es-AR" dirty="0" smtClean="0"/>
              <a:t>	</a:t>
            </a:r>
            <a:r>
              <a:rPr lang="es-AR" sz="2600" dirty="0" smtClean="0">
                <a:latin typeface="Times New Roman"/>
                <a:cs typeface="Times New Roman"/>
              </a:rPr>
              <a:t>Ejemplos de causales ajenas a la voluntad de decisión del importador, son:</a:t>
            </a:r>
          </a:p>
          <a:p>
            <a:pPr algn="just"/>
            <a:r>
              <a:rPr lang="es-AR" sz="2600" dirty="0" smtClean="0">
                <a:latin typeface="Times New Roman"/>
                <a:cs typeface="Times New Roman"/>
              </a:rPr>
              <a:t>las demoras en la producción y/o en el embarque por parte del proveedor del exterior no derivadas en incumplimientos del importador,</a:t>
            </a:r>
          </a:p>
          <a:p>
            <a:pPr algn="just"/>
            <a:r>
              <a:rPr lang="es-AR" sz="2600" dirty="0" smtClean="0">
                <a:latin typeface="Times New Roman"/>
                <a:cs typeface="Times New Roman"/>
              </a:rPr>
              <a:t> las motivadas en problemas de transporte, </a:t>
            </a:r>
          </a:p>
          <a:p>
            <a:pPr algn="just"/>
            <a:r>
              <a:rPr lang="es-AR" sz="2600" dirty="0" smtClean="0">
                <a:latin typeface="Times New Roman"/>
                <a:cs typeface="Times New Roman"/>
              </a:rPr>
              <a:t>en la obtención de certificaciones necesarias para el despacho a plaza de los bienes, </a:t>
            </a:r>
          </a:p>
          <a:p>
            <a:pPr algn="just"/>
            <a:r>
              <a:rPr lang="es-AR" sz="2600" dirty="0" smtClean="0">
                <a:latin typeface="Times New Roman"/>
                <a:cs typeface="Times New Roman"/>
              </a:rPr>
              <a:t>o actuaciones administrativas aduaneras que impliquen la imposibilidad de efectuar el despacho hasta la resolución de las mismas.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2132856"/>
            <a:ext cx="8229600" cy="4525963"/>
          </a:xfrm>
        </p:spPr>
        <p:txBody>
          <a:bodyPr>
            <a:normAutofit lnSpcReduction="10000"/>
          </a:bodyPr>
          <a:lstStyle/>
          <a:p>
            <a:pPr>
              <a:buNone/>
            </a:pPr>
            <a:r>
              <a:rPr lang="es-AR" dirty="0" smtClean="0"/>
              <a:t>			</a:t>
            </a:r>
          </a:p>
          <a:p>
            <a:pPr>
              <a:buNone/>
            </a:pPr>
            <a:r>
              <a:rPr lang="es-AR" dirty="0" smtClean="0"/>
              <a:t>			</a:t>
            </a:r>
          </a:p>
          <a:p>
            <a:pPr algn="ctr">
              <a:buNone/>
            </a:pPr>
            <a:r>
              <a:rPr lang="es-AR" sz="4400" dirty="0" smtClean="0">
                <a:latin typeface="Arial Rounded MT Bold" pitchFamily="34" charset="0"/>
              </a:rPr>
              <a:t>MUCHAS GRACIAS</a:t>
            </a:r>
          </a:p>
          <a:p>
            <a:pPr>
              <a:buNone/>
            </a:pPr>
            <a:endParaRPr lang="es-AR" sz="4400" dirty="0" smtClean="0">
              <a:latin typeface="Arial Rounded MT Bold" pitchFamily="34" charset="0"/>
            </a:endParaRPr>
          </a:p>
          <a:p>
            <a:pPr>
              <a:buNone/>
            </a:pPr>
            <a:endParaRPr lang="es-AR" sz="1800" dirty="0" smtClean="0">
              <a:latin typeface="Arial Rounded MT Bold" pitchFamily="34" charset="0"/>
            </a:endParaRPr>
          </a:p>
          <a:p>
            <a:pPr>
              <a:buNone/>
            </a:pPr>
            <a:r>
              <a:rPr lang="es-AR" sz="1800" dirty="0" smtClean="0">
                <a:latin typeface="Arial Rounded MT Bold" pitchFamily="34" charset="0"/>
              </a:rPr>
              <a:t>ADRIANA KNOPOFF</a:t>
            </a:r>
          </a:p>
          <a:p>
            <a:pPr>
              <a:buNone/>
            </a:pPr>
            <a:r>
              <a:rPr lang="es-AR" sz="1800" dirty="0" smtClean="0">
                <a:latin typeface="Arial Rounded MT Bold" pitchFamily="34" charset="0"/>
              </a:rPr>
              <a:t>Gerencia de Exterior y Cambios</a:t>
            </a:r>
          </a:p>
          <a:p>
            <a:pPr>
              <a:buNone/>
            </a:pPr>
            <a:r>
              <a:rPr lang="es-AR" sz="1800" dirty="0" smtClean="0">
                <a:latin typeface="Arial Rounded MT Bold" pitchFamily="34" charset="0"/>
                <a:hlinkClick r:id="rId2"/>
              </a:rPr>
              <a:t>aknopoff@bancociudad.com.ar</a:t>
            </a:r>
            <a:endParaRPr lang="es-AR" sz="1800" dirty="0" smtClean="0">
              <a:latin typeface="Arial Rounded MT Bold" pitchFamily="34" charset="0"/>
            </a:endParaRPr>
          </a:p>
          <a:p>
            <a:pPr>
              <a:buNone/>
            </a:pPr>
            <a:r>
              <a:rPr lang="es-AR" sz="1800" dirty="0" smtClean="0">
                <a:latin typeface="Arial Rounded MT Bold" pitchFamily="34" charset="0"/>
              </a:rPr>
              <a:t>Sarmiento 630 2do Piso</a:t>
            </a:r>
          </a:p>
          <a:p>
            <a:pPr>
              <a:buNone/>
            </a:pPr>
            <a:r>
              <a:rPr lang="es-AR" sz="1800" smtClean="0">
                <a:latin typeface="Arial Rounded MT Bold" pitchFamily="34" charset="0"/>
              </a:rPr>
              <a:t>TE 4329-8935</a:t>
            </a:r>
            <a:r>
              <a:rPr lang="es-AR" sz="1800" dirty="0" smtClean="0">
                <a:latin typeface="Arial Rounded MT Bold" pitchFamily="34" charset="0"/>
              </a:rPr>
              <a:t>			  </a:t>
            </a:r>
          </a:p>
        </p:txBody>
      </p:sp>
      <p:pic>
        <p:nvPicPr>
          <p:cNvPr id="4" name="3 Imagen" descr="plazo-fijo-electronico-banco-ciudad.jpg"/>
          <p:cNvPicPr>
            <a:picLocks noChangeAspect="1"/>
          </p:cNvPicPr>
          <p:nvPr/>
        </p:nvPicPr>
        <p:blipFill>
          <a:blip r:embed="rId3" cstate="print"/>
          <a:stretch>
            <a:fillRect/>
          </a:stretch>
        </p:blipFill>
        <p:spPr>
          <a:xfrm>
            <a:off x="0" y="0"/>
            <a:ext cx="3333750" cy="9525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989856"/>
            <a:ext cx="8229600" cy="1143000"/>
          </a:xfrm>
        </p:spPr>
        <p:txBody>
          <a:bodyPr>
            <a:normAutofit/>
          </a:bodyPr>
          <a:lstStyle/>
          <a:p>
            <a:pPr algn="ctr"/>
            <a:r>
              <a:rPr lang="es-AR" sz="4000" b="1" dirty="0" smtClean="0"/>
              <a:t>Formas de Pagos de Importación</a:t>
            </a:r>
            <a:endParaRPr lang="es-AR" sz="4000" b="1" dirty="0"/>
          </a:p>
        </p:txBody>
      </p:sp>
      <p:sp>
        <p:nvSpPr>
          <p:cNvPr id="3" name="2 Marcador de contenido"/>
          <p:cNvSpPr>
            <a:spLocks noGrp="1"/>
          </p:cNvSpPr>
          <p:nvPr>
            <p:ph idx="1"/>
          </p:nvPr>
        </p:nvSpPr>
        <p:spPr>
          <a:xfrm>
            <a:off x="467544" y="2132856"/>
            <a:ext cx="8229600" cy="4525963"/>
          </a:xfrm>
        </p:spPr>
        <p:txBody>
          <a:bodyPr>
            <a:normAutofit lnSpcReduction="10000"/>
          </a:bodyPr>
          <a:lstStyle/>
          <a:p>
            <a:endParaRPr lang="es-AR" dirty="0" smtClean="0">
              <a:latin typeface="Times New Roman"/>
              <a:cs typeface="Times New Roman"/>
            </a:endParaRPr>
          </a:p>
          <a:p>
            <a:r>
              <a:rPr lang="es-AR" dirty="0" smtClean="0">
                <a:latin typeface="Times New Roman"/>
                <a:cs typeface="Times New Roman"/>
              </a:rPr>
              <a:t>Pago anticipado de importación de bienes (excepto bienes de capital ) (152)</a:t>
            </a:r>
          </a:p>
          <a:p>
            <a:r>
              <a:rPr lang="es-AR" dirty="0">
                <a:latin typeface="Times New Roman"/>
                <a:cs typeface="Times New Roman"/>
              </a:rPr>
              <a:t>Pago anticipado de importación de </a:t>
            </a:r>
            <a:r>
              <a:rPr lang="es-AR" dirty="0" smtClean="0">
                <a:latin typeface="Times New Roman"/>
                <a:cs typeface="Times New Roman"/>
              </a:rPr>
              <a:t>bienes de capital (156)</a:t>
            </a:r>
          </a:p>
          <a:p>
            <a:pPr>
              <a:buNone/>
            </a:pPr>
            <a:endParaRPr lang="es-AR" dirty="0" smtClean="0">
              <a:latin typeface="Times New Roman"/>
              <a:cs typeface="Times New Roman"/>
            </a:endParaRPr>
          </a:p>
          <a:p>
            <a:r>
              <a:rPr lang="es-AR" dirty="0" smtClean="0">
                <a:latin typeface="Times New Roman"/>
                <a:cs typeface="Times New Roman"/>
              </a:rPr>
              <a:t> Pagos de importación de bienes sin registro de ingreso aduanero. (153,155)</a:t>
            </a:r>
          </a:p>
          <a:p>
            <a:pPr>
              <a:buNone/>
            </a:pPr>
            <a:endParaRPr lang="es-AR" dirty="0" smtClean="0">
              <a:latin typeface="Times New Roman"/>
              <a:cs typeface="Times New Roman"/>
            </a:endParaRPr>
          </a:p>
          <a:p>
            <a:r>
              <a:rPr lang="es-AR" dirty="0" smtClean="0">
                <a:latin typeface="Times New Roman"/>
                <a:cs typeface="Times New Roman"/>
              </a:rPr>
              <a:t>Pago de importación de bienes con registro de ingreso aduanero. (154,157)</a:t>
            </a:r>
          </a:p>
        </p:txBody>
      </p:sp>
      <p:pic>
        <p:nvPicPr>
          <p:cNvPr id="4" name="3 Imagen" descr="plazo-fijo-electronico-banco-ciudad.jpg"/>
          <p:cNvPicPr>
            <a:picLocks noChangeAspect="1"/>
          </p:cNvPicPr>
          <p:nvPr/>
        </p:nvPicPr>
        <p:blipFill>
          <a:blip r:embed="rId2" cstate="print"/>
          <a:stretch>
            <a:fillRect/>
          </a:stretch>
        </p:blipFill>
        <p:spPr>
          <a:xfrm>
            <a:off x="0" y="0"/>
            <a:ext cx="3333750" cy="9525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989856"/>
            <a:ext cx="8229600" cy="1143000"/>
          </a:xfrm>
        </p:spPr>
        <p:txBody>
          <a:bodyPr>
            <a:normAutofit/>
          </a:bodyPr>
          <a:lstStyle/>
          <a:p>
            <a:pPr algn="ctr"/>
            <a:r>
              <a:rPr lang="es-AR" sz="4000" b="1" dirty="0" smtClean="0"/>
              <a:t>Pago Anticipado de Importación</a:t>
            </a:r>
            <a:endParaRPr lang="es-AR" sz="4000" b="1" dirty="0"/>
          </a:p>
        </p:txBody>
      </p:sp>
      <p:sp>
        <p:nvSpPr>
          <p:cNvPr id="3" name="2 Marcador de contenido"/>
          <p:cNvSpPr>
            <a:spLocks noGrp="1"/>
          </p:cNvSpPr>
          <p:nvPr>
            <p:ph idx="1"/>
          </p:nvPr>
        </p:nvSpPr>
        <p:spPr>
          <a:xfrm>
            <a:off x="428596" y="1928802"/>
            <a:ext cx="8229600" cy="4525963"/>
          </a:xfrm>
        </p:spPr>
        <p:txBody>
          <a:bodyPr/>
          <a:lstStyle/>
          <a:p>
            <a:endParaRPr lang="es-AR" dirty="0" smtClean="0">
              <a:latin typeface="Times New Roman"/>
              <a:cs typeface="Times New Roman"/>
            </a:endParaRPr>
          </a:p>
          <a:p>
            <a:pPr marL="0" indent="0" algn="just">
              <a:buNone/>
            </a:pPr>
            <a:endParaRPr lang="es-AR" dirty="0">
              <a:latin typeface="Times New Roman"/>
              <a:cs typeface="Times New Roman"/>
            </a:endParaRPr>
          </a:p>
          <a:p>
            <a:pPr marL="0" indent="0" algn="just">
              <a:buNone/>
            </a:pPr>
            <a:endParaRPr lang="es-AR" dirty="0" smtClean="0">
              <a:latin typeface="Times New Roman"/>
              <a:cs typeface="Times New Roman"/>
            </a:endParaRPr>
          </a:p>
          <a:p>
            <a:pPr marL="0" indent="0" algn="just">
              <a:buNone/>
            </a:pPr>
            <a:r>
              <a:rPr lang="es-AR" dirty="0" smtClean="0">
                <a:latin typeface="Times New Roman"/>
                <a:cs typeface="Times New Roman"/>
              </a:rPr>
              <a:t>Se</a:t>
            </a:r>
            <a:r>
              <a:rPr lang="es-AR" spc="273" dirty="0" smtClean="0">
                <a:latin typeface="Times New Roman"/>
                <a:cs typeface="Times New Roman"/>
              </a:rPr>
              <a:t> </a:t>
            </a:r>
            <a:r>
              <a:rPr lang="es-AR" dirty="0" smtClean="0">
                <a:latin typeface="Times New Roman"/>
                <a:cs typeface="Times New Roman"/>
              </a:rPr>
              <a:t>c</a:t>
            </a:r>
            <a:r>
              <a:rPr lang="es-AR" spc="28" dirty="0" smtClean="0">
                <a:latin typeface="Times New Roman"/>
                <a:cs typeface="Times New Roman"/>
              </a:rPr>
              <a:t>o</a:t>
            </a:r>
            <a:r>
              <a:rPr lang="es-AR" spc="51" dirty="0" smtClean="0">
                <a:latin typeface="Times New Roman"/>
                <a:cs typeface="Times New Roman"/>
              </a:rPr>
              <a:t>n</a:t>
            </a:r>
            <a:r>
              <a:rPr lang="es-AR" spc="-22" dirty="0" smtClean="0">
                <a:latin typeface="Times New Roman"/>
                <a:cs typeface="Times New Roman"/>
              </a:rPr>
              <a:t>s</a:t>
            </a:r>
            <a:r>
              <a:rPr lang="es-AR" spc="-74" dirty="0" smtClean="0">
                <a:latin typeface="Times New Roman"/>
                <a:cs typeface="Times New Roman"/>
              </a:rPr>
              <a:t>i</a:t>
            </a:r>
            <a:r>
              <a:rPr lang="es-AR" spc="51" dirty="0" smtClean="0">
                <a:latin typeface="Times New Roman"/>
                <a:cs typeface="Times New Roman"/>
              </a:rPr>
              <a:t>d</a:t>
            </a:r>
            <a:r>
              <a:rPr lang="es-AR" dirty="0" smtClean="0">
                <a:latin typeface="Times New Roman"/>
                <a:cs typeface="Times New Roman"/>
              </a:rPr>
              <a:t>e</a:t>
            </a:r>
            <a:r>
              <a:rPr lang="es-AR" spc="-45" dirty="0" smtClean="0">
                <a:latin typeface="Times New Roman"/>
                <a:cs typeface="Times New Roman"/>
              </a:rPr>
              <a:t>r</a:t>
            </a:r>
            <a:r>
              <a:rPr lang="es-AR" dirty="0" smtClean="0">
                <a:latin typeface="Times New Roman"/>
                <a:cs typeface="Times New Roman"/>
              </a:rPr>
              <a:t>a</a:t>
            </a:r>
            <a:r>
              <a:rPr lang="es-AR" spc="79" dirty="0" smtClean="0">
                <a:latin typeface="Times New Roman"/>
                <a:cs typeface="Times New Roman"/>
              </a:rPr>
              <a:t> </a:t>
            </a:r>
            <a:r>
              <a:rPr lang="es-AR" spc="44" dirty="0" smtClean="0">
                <a:latin typeface="Times New Roman"/>
                <a:cs typeface="Times New Roman"/>
              </a:rPr>
              <a:t>p</a:t>
            </a:r>
            <a:r>
              <a:rPr lang="es-AR" dirty="0" smtClean="0">
                <a:latin typeface="Times New Roman"/>
                <a:cs typeface="Times New Roman"/>
              </a:rPr>
              <a:t>ago </a:t>
            </a:r>
            <a:r>
              <a:rPr lang="es-AR" spc="87" dirty="0" smtClean="0">
                <a:latin typeface="Times New Roman"/>
                <a:cs typeface="Times New Roman"/>
              </a:rPr>
              <a:t> </a:t>
            </a:r>
            <a:r>
              <a:rPr lang="es-AR" dirty="0" smtClean="0">
                <a:latin typeface="Times New Roman"/>
                <a:cs typeface="Times New Roman"/>
              </a:rPr>
              <a:t>a</a:t>
            </a:r>
            <a:r>
              <a:rPr lang="es-AR" spc="52" dirty="0" smtClean="0">
                <a:latin typeface="Times New Roman"/>
                <a:cs typeface="Times New Roman"/>
              </a:rPr>
              <a:t>n</a:t>
            </a:r>
            <a:r>
              <a:rPr lang="es-AR" spc="-75" dirty="0" smtClean="0">
                <a:latin typeface="Times New Roman"/>
                <a:cs typeface="Times New Roman"/>
              </a:rPr>
              <a:t>t</a:t>
            </a:r>
            <a:r>
              <a:rPr lang="es-AR" spc="40" dirty="0" smtClean="0">
                <a:latin typeface="Times New Roman"/>
                <a:cs typeface="Times New Roman"/>
              </a:rPr>
              <a:t>i</a:t>
            </a:r>
            <a:r>
              <a:rPr lang="es-AR" dirty="0" smtClean="0">
                <a:latin typeface="Times New Roman"/>
                <a:cs typeface="Times New Roman"/>
              </a:rPr>
              <a:t>c</a:t>
            </a:r>
            <a:r>
              <a:rPr lang="es-AR" spc="-75" dirty="0" smtClean="0">
                <a:latin typeface="Times New Roman"/>
                <a:cs typeface="Times New Roman"/>
              </a:rPr>
              <a:t>i</a:t>
            </a:r>
            <a:r>
              <a:rPr lang="es-AR" spc="52" dirty="0" smtClean="0">
                <a:latin typeface="Times New Roman"/>
                <a:cs typeface="Times New Roman"/>
              </a:rPr>
              <a:t>p</a:t>
            </a:r>
            <a:r>
              <a:rPr lang="es-AR" dirty="0" smtClean="0">
                <a:latin typeface="Times New Roman"/>
                <a:cs typeface="Times New Roman"/>
              </a:rPr>
              <a:t>a</a:t>
            </a:r>
            <a:r>
              <a:rPr lang="es-AR" spc="52" dirty="0" smtClean="0">
                <a:latin typeface="Times New Roman"/>
                <a:cs typeface="Times New Roman"/>
              </a:rPr>
              <a:t>d</a:t>
            </a:r>
            <a:r>
              <a:rPr lang="es-AR" dirty="0" smtClean="0">
                <a:latin typeface="Times New Roman"/>
                <a:cs typeface="Times New Roman"/>
              </a:rPr>
              <a:t>o</a:t>
            </a:r>
            <a:r>
              <a:rPr lang="es-AR" spc="14" dirty="0" smtClean="0">
                <a:latin typeface="Times New Roman"/>
                <a:cs typeface="Times New Roman"/>
              </a:rPr>
              <a:t> </a:t>
            </a:r>
            <a:r>
              <a:rPr lang="es-AR" spc="44" dirty="0" smtClean="0">
                <a:latin typeface="Times New Roman"/>
                <a:cs typeface="Times New Roman"/>
              </a:rPr>
              <a:t>d</a:t>
            </a:r>
            <a:r>
              <a:rPr lang="es-AR" dirty="0" smtClean="0">
                <a:latin typeface="Times New Roman"/>
                <a:cs typeface="Times New Roman"/>
              </a:rPr>
              <a:t>e  </a:t>
            </a:r>
            <a:r>
              <a:rPr lang="es-AR" spc="40" dirty="0" smtClean="0">
                <a:latin typeface="Times New Roman"/>
                <a:cs typeface="Times New Roman"/>
              </a:rPr>
              <a:t>i</a:t>
            </a:r>
            <a:r>
              <a:rPr lang="es-AR" spc="-45" dirty="0" smtClean="0">
                <a:latin typeface="Times New Roman"/>
                <a:cs typeface="Times New Roman"/>
              </a:rPr>
              <a:t>m</a:t>
            </a:r>
            <a:r>
              <a:rPr lang="es-AR" spc="51" dirty="0" smtClean="0">
                <a:latin typeface="Times New Roman"/>
                <a:cs typeface="Times New Roman"/>
              </a:rPr>
              <a:t>p</a:t>
            </a:r>
            <a:r>
              <a:rPr lang="es-AR" spc="28" dirty="0" smtClean="0">
                <a:latin typeface="Times New Roman"/>
                <a:cs typeface="Times New Roman"/>
              </a:rPr>
              <a:t>o</a:t>
            </a:r>
            <a:r>
              <a:rPr lang="es-AR" spc="-45" dirty="0" smtClean="0">
                <a:latin typeface="Times New Roman"/>
                <a:cs typeface="Times New Roman"/>
              </a:rPr>
              <a:t>r</a:t>
            </a:r>
            <a:r>
              <a:rPr lang="es-AR" spc="40" dirty="0" smtClean="0">
                <a:latin typeface="Times New Roman"/>
                <a:cs typeface="Times New Roman"/>
              </a:rPr>
              <a:t>t</a:t>
            </a:r>
            <a:r>
              <a:rPr lang="es-AR" dirty="0" smtClean="0">
                <a:latin typeface="Times New Roman"/>
                <a:cs typeface="Times New Roman"/>
              </a:rPr>
              <a:t>ac</a:t>
            </a:r>
            <a:r>
              <a:rPr lang="es-AR" spc="40" dirty="0" smtClean="0">
                <a:latin typeface="Times New Roman"/>
                <a:cs typeface="Times New Roman"/>
              </a:rPr>
              <a:t>i</a:t>
            </a:r>
            <a:r>
              <a:rPr lang="es-AR" spc="-86" dirty="0" smtClean="0">
                <a:latin typeface="Times New Roman"/>
                <a:cs typeface="Times New Roman"/>
              </a:rPr>
              <a:t>ó</a:t>
            </a:r>
            <a:r>
              <a:rPr lang="es-AR" dirty="0" smtClean="0">
                <a:latin typeface="Times New Roman"/>
                <a:cs typeface="Times New Roman"/>
              </a:rPr>
              <a:t>n</a:t>
            </a:r>
            <a:r>
              <a:rPr lang="es-AR" spc="135" dirty="0" smtClean="0">
                <a:latin typeface="Times New Roman"/>
                <a:cs typeface="Times New Roman"/>
              </a:rPr>
              <a:t> </a:t>
            </a:r>
            <a:r>
              <a:rPr lang="es-AR" spc="44" dirty="0" smtClean="0">
                <a:latin typeface="Times New Roman"/>
                <a:cs typeface="Times New Roman"/>
              </a:rPr>
              <a:t>d</a:t>
            </a:r>
            <a:r>
              <a:rPr lang="es-AR" dirty="0" smtClean="0">
                <a:latin typeface="Times New Roman"/>
                <a:cs typeface="Times New Roman"/>
              </a:rPr>
              <a:t>e </a:t>
            </a:r>
            <a:r>
              <a:rPr lang="es-AR" spc="28" dirty="0" smtClean="0">
                <a:latin typeface="Times New Roman"/>
                <a:cs typeface="Times New Roman"/>
              </a:rPr>
              <a:t>b</a:t>
            </a:r>
            <a:r>
              <a:rPr lang="es-AR" spc="39" dirty="0" smtClean="0">
                <a:latin typeface="Times New Roman"/>
                <a:cs typeface="Times New Roman"/>
              </a:rPr>
              <a:t>i</a:t>
            </a:r>
            <a:r>
              <a:rPr lang="es-AR" dirty="0" smtClean="0">
                <a:latin typeface="Times New Roman"/>
                <a:cs typeface="Times New Roman"/>
              </a:rPr>
              <a:t>e</a:t>
            </a:r>
            <a:r>
              <a:rPr lang="es-AR" spc="50" dirty="0" smtClean="0">
                <a:latin typeface="Times New Roman"/>
                <a:cs typeface="Times New Roman"/>
              </a:rPr>
              <a:t>n</a:t>
            </a:r>
            <a:r>
              <a:rPr lang="es-AR" dirty="0" smtClean="0">
                <a:latin typeface="Times New Roman"/>
                <a:cs typeface="Times New Roman"/>
              </a:rPr>
              <a:t>es</a:t>
            </a:r>
            <a:r>
              <a:rPr lang="es-AR" spc="180" dirty="0" smtClean="0">
                <a:latin typeface="Times New Roman"/>
                <a:cs typeface="Times New Roman"/>
              </a:rPr>
              <a:t> </a:t>
            </a:r>
            <a:r>
              <a:rPr lang="es-AR" dirty="0" smtClean="0">
                <a:latin typeface="Times New Roman"/>
                <a:cs typeface="Times New Roman"/>
              </a:rPr>
              <a:t>al</a:t>
            </a:r>
            <a:r>
              <a:rPr lang="es-AR" spc="296" dirty="0" smtClean="0">
                <a:latin typeface="Times New Roman"/>
                <a:cs typeface="Times New Roman"/>
              </a:rPr>
              <a:t> </a:t>
            </a:r>
            <a:r>
              <a:rPr lang="es-AR" dirty="0" smtClean="0">
                <a:latin typeface="Times New Roman"/>
                <a:cs typeface="Times New Roman"/>
              </a:rPr>
              <a:t>g</a:t>
            </a:r>
            <a:r>
              <a:rPr lang="es-AR" spc="34" dirty="0" smtClean="0">
                <a:latin typeface="Times New Roman"/>
                <a:cs typeface="Times New Roman"/>
              </a:rPr>
              <a:t>i</a:t>
            </a:r>
            <a:r>
              <a:rPr lang="es-AR" spc="-39" dirty="0" smtClean="0">
                <a:latin typeface="Times New Roman"/>
                <a:cs typeface="Times New Roman"/>
              </a:rPr>
              <a:t>r</a:t>
            </a:r>
            <a:r>
              <a:rPr lang="es-AR" dirty="0" smtClean="0">
                <a:latin typeface="Times New Roman"/>
                <a:cs typeface="Times New Roman"/>
              </a:rPr>
              <a:t>o  </a:t>
            </a:r>
            <a:r>
              <a:rPr lang="es-AR" spc="25" dirty="0" smtClean="0">
                <a:latin typeface="Times New Roman"/>
                <a:cs typeface="Times New Roman"/>
              </a:rPr>
              <a:t>q</a:t>
            </a:r>
            <a:r>
              <a:rPr lang="es-AR" spc="44" dirty="0" smtClean="0">
                <a:latin typeface="Times New Roman"/>
                <a:cs typeface="Times New Roman"/>
              </a:rPr>
              <a:t>u</a:t>
            </a:r>
            <a:r>
              <a:rPr lang="es-AR" dirty="0" smtClean="0">
                <a:latin typeface="Times New Roman"/>
                <a:cs typeface="Times New Roman"/>
              </a:rPr>
              <a:t>e </a:t>
            </a:r>
            <a:r>
              <a:rPr lang="es-AR" spc="55" dirty="0" smtClean="0">
                <a:latin typeface="Times New Roman"/>
                <a:cs typeface="Times New Roman"/>
              </a:rPr>
              <a:t> </a:t>
            </a:r>
            <a:r>
              <a:rPr lang="es-AR" spc="-19" dirty="0" smtClean="0">
                <a:latin typeface="Times New Roman"/>
                <a:cs typeface="Times New Roman"/>
              </a:rPr>
              <a:t>s</a:t>
            </a:r>
            <a:r>
              <a:rPr lang="es-AR" dirty="0" smtClean="0">
                <a:latin typeface="Times New Roman"/>
                <a:cs typeface="Times New Roman"/>
              </a:rPr>
              <a:t>e </a:t>
            </a:r>
            <a:r>
              <a:rPr lang="es-AR" spc="8" dirty="0" smtClean="0">
                <a:latin typeface="Times New Roman"/>
                <a:cs typeface="Times New Roman"/>
              </a:rPr>
              <a:t> </a:t>
            </a:r>
            <a:r>
              <a:rPr lang="es-AR" spc="-45" dirty="0" smtClean="0">
                <a:latin typeface="Times New Roman"/>
                <a:cs typeface="Times New Roman"/>
              </a:rPr>
              <a:t>r</a:t>
            </a:r>
            <a:r>
              <a:rPr lang="es-AR" dirty="0" smtClean="0">
                <a:latin typeface="Times New Roman"/>
                <a:cs typeface="Times New Roman"/>
              </a:rPr>
              <a:t>ea</a:t>
            </a:r>
            <a:r>
              <a:rPr lang="es-AR" spc="39" dirty="0" smtClean="0">
                <a:latin typeface="Times New Roman"/>
                <a:cs typeface="Times New Roman"/>
              </a:rPr>
              <a:t>li</a:t>
            </a:r>
            <a:r>
              <a:rPr lang="es-AR" dirty="0" smtClean="0">
                <a:latin typeface="Times New Roman"/>
                <a:cs typeface="Times New Roman"/>
              </a:rPr>
              <a:t>za</a:t>
            </a:r>
            <a:r>
              <a:rPr lang="es-AR" spc="100" dirty="0" smtClean="0">
                <a:latin typeface="Times New Roman"/>
                <a:cs typeface="Times New Roman"/>
              </a:rPr>
              <a:t> </a:t>
            </a:r>
            <a:r>
              <a:rPr lang="es-AR" dirty="0" smtClean="0">
                <a:latin typeface="Times New Roman"/>
                <a:cs typeface="Times New Roman"/>
              </a:rPr>
              <a:t>a</a:t>
            </a:r>
            <a:r>
              <a:rPr lang="es-AR" spc="188" dirty="0" smtClean="0">
                <a:latin typeface="Times New Roman"/>
                <a:cs typeface="Times New Roman"/>
              </a:rPr>
              <a:t> </a:t>
            </a:r>
            <a:r>
              <a:rPr lang="es-AR" spc="44" dirty="0" smtClean="0">
                <a:latin typeface="Times New Roman"/>
                <a:cs typeface="Times New Roman"/>
              </a:rPr>
              <a:t>u</a:t>
            </a:r>
            <a:r>
              <a:rPr lang="es-AR" dirty="0" smtClean="0">
                <a:latin typeface="Times New Roman"/>
                <a:cs typeface="Times New Roman"/>
              </a:rPr>
              <a:t>n </a:t>
            </a:r>
            <a:r>
              <a:rPr lang="es-AR" spc="102" dirty="0" smtClean="0">
                <a:latin typeface="Times New Roman"/>
                <a:cs typeface="Times New Roman"/>
              </a:rPr>
              <a:t> </a:t>
            </a:r>
            <a:r>
              <a:rPr lang="es-AR" spc="50" dirty="0" smtClean="0">
                <a:latin typeface="Times New Roman"/>
                <a:cs typeface="Times New Roman"/>
              </a:rPr>
              <a:t>p</a:t>
            </a:r>
            <a:r>
              <a:rPr lang="es-AR" spc="-45" dirty="0" smtClean="0">
                <a:latin typeface="Times New Roman"/>
                <a:cs typeface="Times New Roman"/>
              </a:rPr>
              <a:t>r</a:t>
            </a:r>
            <a:r>
              <a:rPr lang="es-AR" spc="28" dirty="0" smtClean="0">
                <a:latin typeface="Times New Roman"/>
                <a:cs typeface="Times New Roman"/>
              </a:rPr>
              <a:t>ov</a:t>
            </a:r>
            <a:r>
              <a:rPr lang="es-AR" dirty="0" smtClean="0">
                <a:latin typeface="Times New Roman"/>
                <a:cs typeface="Times New Roman"/>
              </a:rPr>
              <a:t>ee</a:t>
            </a:r>
            <a:r>
              <a:rPr lang="es-AR" spc="50" dirty="0" smtClean="0">
                <a:latin typeface="Times New Roman"/>
                <a:cs typeface="Times New Roman"/>
              </a:rPr>
              <a:t>d</a:t>
            </a:r>
            <a:r>
              <a:rPr lang="es-AR" spc="28" dirty="0" smtClean="0">
                <a:latin typeface="Times New Roman"/>
                <a:cs typeface="Times New Roman"/>
              </a:rPr>
              <a:t>o</a:t>
            </a:r>
            <a:r>
              <a:rPr lang="es-AR" dirty="0" smtClean="0">
                <a:latin typeface="Times New Roman"/>
                <a:cs typeface="Times New Roman"/>
              </a:rPr>
              <a:t>r</a:t>
            </a:r>
            <a:r>
              <a:rPr lang="es-AR" spc="76" dirty="0" smtClean="0">
                <a:latin typeface="Times New Roman"/>
                <a:cs typeface="Times New Roman"/>
              </a:rPr>
              <a:t> </a:t>
            </a:r>
            <a:r>
              <a:rPr lang="es-AR" spc="44" dirty="0" smtClean="0">
                <a:latin typeface="Times New Roman"/>
                <a:cs typeface="Times New Roman"/>
              </a:rPr>
              <a:t>d</a:t>
            </a:r>
            <a:r>
              <a:rPr lang="es-AR" dirty="0" smtClean="0">
                <a:latin typeface="Times New Roman"/>
                <a:cs typeface="Times New Roman"/>
              </a:rPr>
              <a:t>el e</a:t>
            </a:r>
            <a:r>
              <a:rPr lang="es-AR" spc="28" dirty="0" smtClean="0">
                <a:latin typeface="Times New Roman"/>
                <a:cs typeface="Times New Roman"/>
              </a:rPr>
              <a:t>x</a:t>
            </a:r>
            <a:r>
              <a:rPr lang="es-AR" spc="39" dirty="0" smtClean="0">
                <a:latin typeface="Times New Roman"/>
                <a:cs typeface="Times New Roman"/>
              </a:rPr>
              <a:t>t</a:t>
            </a:r>
            <a:r>
              <a:rPr lang="es-AR" dirty="0" smtClean="0">
                <a:latin typeface="Times New Roman"/>
                <a:cs typeface="Times New Roman"/>
              </a:rPr>
              <a:t>e</a:t>
            </a:r>
            <a:r>
              <a:rPr lang="es-AR" spc="-45" dirty="0" smtClean="0">
                <a:latin typeface="Times New Roman"/>
                <a:cs typeface="Times New Roman"/>
              </a:rPr>
              <a:t>r</a:t>
            </a:r>
            <a:r>
              <a:rPr lang="es-AR" spc="39" dirty="0" smtClean="0">
                <a:latin typeface="Times New Roman"/>
                <a:cs typeface="Times New Roman"/>
              </a:rPr>
              <a:t>i</a:t>
            </a:r>
            <a:r>
              <a:rPr lang="es-AR" spc="28" dirty="0" smtClean="0">
                <a:latin typeface="Times New Roman"/>
                <a:cs typeface="Times New Roman"/>
              </a:rPr>
              <a:t>o</a:t>
            </a:r>
            <a:r>
              <a:rPr lang="es-AR" dirty="0" smtClean="0">
                <a:latin typeface="Times New Roman"/>
                <a:cs typeface="Times New Roman"/>
              </a:rPr>
              <a:t>r</a:t>
            </a:r>
            <a:r>
              <a:rPr lang="es-AR" spc="-25" dirty="0" smtClean="0">
                <a:latin typeface="Times New Roman"/>
                <a:cs typeface="Times New Roman"/>
              </a:rPr>
              <a:t> </a:t>
            </a:r>
            <a:r>
              <a:rPr lang="es-AR" dirty="0" smtClean="0">
                <a:latin typeface="Times New Roman"/>
                <a:cs typeface="Times New Roman"/>
              </a:rPr>
              <a:t>c</a:t>
            </a:r>
            <a:r>
              <a:rPr lang="es-AR" spc="25" dirty="0" smtClean="0">
                <a:latin typeface="Times New Roman"/>
                <a:cs typeface="Times New Roman"/>
              </a:rPr>
              <a:t>o</a:t>
            </a:r>
            <a:r>
              <a:rPr lang="es-AR" dirty="0" smtClean="0">
                <a:latin typeface="Times New Roman"/>
                <a:cs typeface="Times New Roman"/>
              </a:rPr>
              <a:t>n </a:t>
            </a:r>
            <a:r>
              <a:rPr lang="es-AR" spc="36" dirty="0" smtClean="0">
                <a:latin typeface="Times New Roman"/>
                <a:cs typeface="Times New Roman"/>
              </a:rPr>
              <a:t> </a:t>
            </a:r>
            <a:r>
              <a:rPr lang="es-AR" dirty="0" smtClean="0">
                <a:latin typeface="Times New Roman"/>
                <a:cs typeface="Times New Roman"/>
              </a:rPr>
              <a:t>a</a:t>
            </a:r>
            <a:r>
              <a:rPr lang="es-AR" spc="52" dirty="0" smtClean="0">
                <a:latin typeface="Times New Roman"/>
                <a:cs typeface="Times New Roman"/>
              </a:rPr>
              <a:t>n</a:t>
            </a:r>
            <a:r>
              <a:rPr lang="es-AR" spc="40" dirty="0" smtClean="0">
                <a:latin typeface="Times New Roman"/>
                <a:cs typeface="Times New Roman"/>
              </a:rPr>
              <a:t>t</a:t>
            </a:r>
            <a:r>
              <a:rPr lang="es-AR" dirty="0" smtClean="0">
                <a:latin typeface="Times New Roman"/>
                <a:cs typeface="Times New Roman"/>
              </a:rPr>
              <a:t>e</a:t>
            </a:r>
            <a:r>
              <a:rPr lang="es-AR" spc="-46" dirty="0" smtClean="0">
                <a:latin typeface="Times New Roman"/>
                <a:cs typeface="Times New Roman"/>
              </a:rPr>
              <a:t>r</a:t>
            </a:r>
            <a:r>
              <a:rPr lang="es-AR" spc="40" dirty="0" smtClean="0">
                <a:latin typeface="Times New Roman"/>
                <a:cs typeface="Times New Roman"/>
              </a:rPr>
              <a:t>i</a:t>
            </a:r>
            <a:r>
              <a:rPr lang="es-AR" spc="28" dirty="0" smtClean="0">
                <a:latin typeface="Times New Roman"/>
                <a:cs typeface="Times New Roman"/>
              </a:rPr>
              <a:t>o</a:t>
            </a:r>
            <a:r>
              <a:rPr lang="es-AR" spc="-46" dirty="0" smtClean="0">
                <a:latin typeface="Times New Roman"/>
                <a:cs typeface="Times New Roman"/>
              </a:rPr>
              <a:t>r</a:t>
            </a:r>
            <a:r>
              <a:rPr lang="es-AR" spc="-75" dirty="0" smtClean="0">
                <a:latin typeface="Times New Roman"/>
                <a:cs typeface="Times New Roman"/>
              </a:rPr>
              <a:t>i</a:t>
            </a:r>
            <a:r>
              <a:rPr lang="es-AR" spc="52" dirty="0" smtClean="0">
                <a:latin typeface="Times New Roman"/>
                <a:cs typeface="Times New Roman"/>
              </a:rPr>
              <a:t>d</a:t>
            </a:r>
            <a:r>
              <a:rPr lang="es-AR" dirty="0" smtClean="0">
                <a:latin typeface="Times New Roman"/>
                <a:cs typeface="Times New Roman"/>
              </a:rPr>
              <a:t>ad</a:t>
            </a:r>
            <a:r>
              <a:rPr lang="es-AR" spc="55" dirty="0" smtClean="0">
                <a:latin typeface="Times New Roman"/>
                <a:cs typeface="Times New Roman"/>
              </a:rPr>
              <a:t> </a:t>
            </a:r>
            <a:r>
              <a:rPr lang="es-AR" dirty="0" smtClean="0">
                <a:latin typeface="Times New Roman"/>
                <a:cs typeface="Times New Roman"/>
              </a:rPr>
              <a:t>a</a:t>
            </a:r>
            <a:r>
              <a:rPr lang="es-AR" spc="124" dirty="0" smtClean="0">
                <a:latin typeface="Times New Roman"/>
                <a:cs typeface="Times New Roman"/>
              </a:rPr>
              <a:t> </a:t>
            </a:r>
            <a:r>
              <a:rPr lang="es-AR" spc="34" dirty="0" smtClean="0">
                <a:latin typeface="Times New Roman"/>
                <a:cs typeface="Times New Roman"/>
              </a:rPr>
              <a:t>l</a:t>
            </a:r>
            <a:r>
              <a:rPr lang="es-AR" dirty="0" smtClean="0">
                <a:latin typeface="Times New Roman"/>
                <a:cs typeface="Times New Roman"/>
              </a:rPr>
              <a:t>a</a:t>
            </a:r>
            <a:r>
              <a:rPr lang="es-AR" spc="198" dirty="0" smtClean="0">
                <a:latin typeface="Times New Roman"/>
                <a:cs typeface="Times New Roman"/>
              </a:rPr>
              <a:t> </a:t>
            </a:r>
            <a:r>
              <a:rPr lang="es-AR" spc="34" dirty="0" smtClean="0">
                <a:latin typeface="Times New Roman"/>
                <a:cs typeface="Times New Roman"/>
              </a:rPr>
              <a:t>f</a:t>
            </a:r>
            <a:r>
              <a:rPr lang="es-AR" dirty="0" smtClean="0">
                <a:latin typeface="Times New Roman"/>
                <a:cs typeface="Times New Roman"/>
              </a:rPr>
              <a:t>e</a:t>
            </a:r>
            <a:r>
              <a:rPr lang="es-AR" spc="-100" dirty="0" smtClean="0">
                <a:latin typeface="Times New Roman"/>
                <a:cs typeface="Times New Roman"/>
              </a:rPr>
              <a:t>c</a:t>
            </a:r>
            <a:r>
              <a:rPr lang="es-AR" spc="44" dirty="0" smtClean="0">
                <a:latin typeface="Times New Roman"/>
                <a:cs typeface="Times New Roman"/>
              </a:rPr>
              <a:t>h</a:t>
            </a:r>
            <a:r>
              <a:rPr lang="es-AR" dirty="0" smtClean="0">
                <a:latin typeface="Times New Roman"/>
                <a:cs typeface="Times New Roman"/>
              </a:rPr>
              <a:t>a </a:t>
            </a:r>
            <a:r>
              <a:rPr lang="es-AR" spc="65" dirty="0" smtClean="0">
                <a:latin typeface="Times New Roman"/>
                <a:cs typeface="Times New Roman"/>
              </a:rPr>
              <a:t> </a:t>
            </a:r>
            <a:r>
              <a:rPr lang="es-AR" spc="44" dirty="0" smtClean="0">
                <a:latin typeface="Times New Roman"/>
                <a:cs typeface="Times New Roman"/>
              </a:rPr>
              <a:t>d</a:t>
            </a:r>
            <a:r>
              <a:rPr lang="es-AR" dirty="0" smtClean="0">
                <a:latin typeface="Times New Roman"/>
                <a:cs typeface="Times New Roman"/>
              </a:rPr>
              <a:t>e</a:t>
            </a:r>
            <a:r>
              <a:rPr lang="es-AR" spc="271" dirty="0" smtClean="0">
                <a:latin typeface="Times New Roman"/>
                <a:cs typeface="Times New Roman"/>
              </a:rPr>
              <a:t> </a:t>
            </a:r>
            <a:r>
              <a:rPr lang="es-AR" dirty="0" smtClean="0">
                <a:latin typeface="Times New Roman"/>
                <a:cs typeface="Times New Roman"/>
              </a:rPr>
              <a:t>e</a:t>
            </a:r>
            <a:r>
              <a:rPr lang="es-AR" spc="50" dirty="0" smtClean="0">
                <a:latin typeface="Times New Roman"/>
                <a:cs typeface="Times New Roman"/>
              </a:rPr>
              <a:t>n</a:t>
            </a:r>
            <a:r>
              <a:rPr lang="es-AR" spc="39" dirty="0" smtClean="0">
                <a:latin typeface="Times New Roman"/>
                <a:cs typeface="Times New Roman"/>
              </a:rPr>
              <a:t>t</a:t>
            </a:r>
            <a:r>
              <a:rPr lang="es-AR" spc="-44" dirty="0" smtClean="0">
                <a:latin typeface="Times New Roman"/>
                <a:cs typeface="Times New Roman"/>
              </a:rPr>
              <a:t>r</a:t>
            </a:r>
            <a:r>
              <a:rPr lang="es-AR" dirty="0" smtClean="0">
                <a:latin typeface="Times New Roman"/>
                <a:cs typeface="Times New Roman"/>
              </a:rPr>
              <a:t>ega</a:t>
            </a:r>
            <a:r>
              <a:rPr lang="es-AR" spc="20" dirty="0" smtClean="0">
                <a:latin typeface="Times New Roman"/>
                <a:cs typeface="Times New Roman"/>
              </a:rPr>
              <a:t> </a:t>
            </a:r>
            <a:r>
              <a:rPr lang="es-AR" spc="44" dirty="0" smtClean="0">
                <a:latin typeface="Times New Roman"/>
                <a:cs typeface="Times New Roman"/>
              </a:rPr>
              <a:t>d</a:t>
            </a:r>
            <a:r>
              <a:rPr lang="es-AR" dirty="0" smtClean="0">
                <a:latin typeface="Times New Roman"/>
                <a:cs typeface="Times New Roman"/>
              </a:rPr>
              <a:t>e </a:t>
            </a:r>
            <a:r>
              <a:rPr lang="es-AR" spc="34" dirty="0" smtClean="0">
                <a:latin typeface="Times New Roman"/>
                <a:cs typeface="Times New Roman"/>
              </a:rPr>
              <a:t>l</a:t>
            </a:r>
            <a:r>
              <a:rPr lang="es-AR" spc="25" dirty="0" smtClean="0">
                <a:latin typeface="Times New Roman"/>
                <a:cs typeface="Times New Roman"/>
              </a:rPr>
              <a:t>o</a:t>
            </a:r>
            <a:r>
              <a:rPr lang="es-AR" dirty="0" smtClean="0">
                <a:latin typeface="Times New Roman"/>
                <a:cs typeface="Times New Roman"/>
              </a:rPr>
              <a:t>s</a:t>
            </a:r>
            <a:r>
              <a:rPr lang="es-AR" spc="244" dirty="0" smtClean="0">
                <a:latin typeface="Times New Roman"/>
                <a:cs typeface="Times New Roman"/>
              </a:rPr>
              <a:t> </a:t>
            </a:r>
            <a:r>
              <a:rPr lang="es-AR" spc="25" dirty="0" smtClean="0">
                <a:latin typeface="Times New Roman"/>
                <a:cs typeface="Times New Roman"/>
              </a:rPr>
              <a:t>b</a:t>
            </a:r>
            <a:r>
              <a:rPr lang="es-AR" spc="34" dirty="0" smtClean="0">
                <a:latin typeface="Times New Roman"/>
                <a:cs typeface="Times New Roman"/>
              </a:rPr>
              <a:t>i</a:t>
            </a:r>
            <a:r>
              <a:rPr lang="es-AR" dirty="0" smtClean="0">
                <a:latin typeface="Times New Roman"/>
                <a:cs typeface="Times New Roman"/>
              </a:rPr>
              <a:t>e</a:t>
            </a:r>
            <a:r>
              <a:rPr lang="es-AR" spc="44" dirty="0" smtClean="0">
                <a:latin typeface="Times New Roman"/>
                <a:cs typeface="Times New Roman"/>
              </a:rPr>
              <a:t>n</a:t>
            </a:r>
            <a:r>
              <a:rPr lang="es-AR" dirty="0" smtClean="0">
                <a:latin typeface="Times New Roman"/>
                <a:cs typeface="Times New Roman"/>
              </a:rPr>
              <a:t>e</a:t>
            </a:r>
            <a:r>
              <a:rPr lang="es-AR" spc="-19" dirty="0" smtClean="0">
                <a:latin typeface="Times New Roman"/>
                <a:cs typeface="Times New Roman"/>
              </a:rPr>
              <a:t>s</a:t>
            </a:r>
            <a:endParaRPr lang="es-AR" dirty="0" smtClean="0"/>
          </a:p>
          <a:p>
            <a:pPr>
              <a:buNone/>
            </a:pPr>
            <a:endParaRPr lang="es-AR" dirty="0"/>
          </a:p>
        </p:txBody>
      </p:sp>
      <p:pic>
        <p:nvPicPr>
          <p:cNvPr id="4" name="3 Imagen" descr="plazo-fijo-electronico-banco-ciudad.jpg"/>
          <p:cNvPicPr>
            <a:picLocks noChangeAspect="1"/>
          </p:cNvPicPr>
          <p:nvPr/>
        </p:nvPicPr>
        <p:blipFill>
          <a:blip r:embed="rId2" cstate="print"/>
          <a:stretch>
            <a:fillRect/>
          </a:stretch>
        </p:blipFill>
        <p:spPr>
          <a:xfrm>
            <a:off x="0" y="0"/>
            <a:ext cx="3333750" cy="9525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785794"/>
            <a:ext cx="8229600" cy="1143000"/>
          </a:xfrm>
        </p:spPr>
        <p:txBody>
          <a:bodyPr>
            <a:normAutofit/>
          </a:bodyPr>
          <a:lstStyle/>
          <a:p>
            <a:pPr algn="ctr"/>
            <a:r>
              <a:rPr lang="es-AR" sz="4000" b="1" dirty="0" smtClean="0"/>
              <a:t>Pago Anticipado de Importación</a:t>
            </a:r>
            <a:endParaRPr lang="es-AR" sz="4000" b="1" dirty="0"/>
          </a:p>
        </p:txBody>
      </p:sp>
      <p:sp>
        <p:nvSpPr>
          <p:cNvPr id="3" name="2 Marcador de contenido"/>
          <p:cNvSpPr>
            <a:spLocks noGrp="1"/>
          </p:cNvSpPr>
          <p:nvPr>
            <p:ph idx="1"/>
          </p:nvPr>
        </p:nvSpPr>
        <p:spPr>
          <a:xfrm>
            <a:off x="467544" y="2285992"/>
            <a:ext cx="8229600" cy="4372827"/>
          </a:xfrm>
        </p:spPr>
        <p:txBody>
          <a:bodyPr>
            <a:normAutofit fontScale="92500" lnSpcReduction="10000"/>
          </a:bodyPr>
          <a:lstStyle/>
          <a:p>
            <a:pPr marL="1886989" marR="1895660" algn="ctr">
              <a:lnSpc>
                <a:spcPct val="95825"/>
              </a:lnSpc>
              <a:spcBef>
                <a:spcPts val="1133"/>
              </a:spcBef>
              <a:buNone/>
            </a:pPr>
            <a:r>
              <a:rPr lang="es-AR" sz="3500" b="1" u="sng" dirty="0" smtClean="0">
                <a:latin typeface="Times New Roman"/>
                <a:cs typeface="Times New Roman"/>
              </a:rPr>
              <a:t>Re</a:t>
            </a:r>
            <a:r>
              <a:rPr lang="es-AR" sz="3500" b="1" u="sng" spc="34" dirty="0" smtClean="0">
                <a:latin typeface="Times New Roman"/>
                <a:cs typeface="Times New Roman"/>
              </a:rPr>
              <a:t>q</a:t>
            </a:r>
            <a:r>
              <a:rPr lang="es-AR" sz="3500" b="1" u="sng" spc="-29" dirty="0" smtClean="0">
                <a:latin typeface="Times New Roman"/>
                <a:cs typeface="Times New Roman"/>
              </a:rPr>
              <a:t>u</a:t>
            </a:r>
            <a:r>
              <a:rPr lang="es-AR" sz="3500" b="1" u="sng" dirty="0" smtClean="0">
                <a:latin typeface="Times New Roman"/>
                <a:cs typeface="Times New Roman"/>
              </a:rPr>
              <a:t>i</a:t>
            </a:r>
            <a:r>
              <a:rPr lang="es-AR" sz="3500" b="1" u="sng" spc="-29" dirty="0" smtClean="0">
                <a:latin typeface="Times New Roman"/>
                <a:cs typeface="Times New Roman"/>
              </a:rPr>
              <a:t>s</a:t>
            </a:r>
            <a:r>
              <a:rPr lang="es-AR" sz="3500" b="1" u="sng" dirty="0" smtClean="0">
                <a:latin typeface="Times New Roman"/>
                <a:cs typeface="Times New Roman"/>
              </a:rPr>
              <a:t>it</a:t>
            </a:r>
            <a:r>
              <a:rPr lang="es-AR" sz="3500" b="1" u="sng" spc="34" dirty="0" smtClean="0">
                <a:latin typeface="Times New Roman"/>
                <a:cs typeface="Times New Roman"/>
              </a:rPr>
              <a:t>o</a:t>
            </a:r>
            <a:r>
              <a:rPr lang="es-AR" sz="3500" b="1" u="sng" dirty="0" smtClean="0">
                <a:latin typeface="Times New Roman"/>
                <a:cs typeface="Times New Roman"/>
              </a:rPr>
              <a:t>s</a:t>
            </a:r>
            <a:endParaRPr lang="es-AR" sz="3500" b="1" u="sng" spc="-29" dirty="0" smtClean="0">
              <a:latin typeface="Times New Roman"/>
              <a:cs typeface="Times New Roman"/>
            </a:endParaRPr>
          </a:p>
          <a:p>
            <a:pPr marL="0" marR="297710" indent="0" algn="just">
              <a:spcBef>
                <a:spcPts val="1920"/>
              </a:spcBef>
              <a:buNone/>
            </a:pPr>
            <a:r>
              <a:rPr lang="es-AR" spc="-29" dirty="0" smtClean="0">
                <a:latin typeface="Times New Roman"/>
                <a:cs typeface="Times New Roman"/>
              </a:rPr>
              <a:t>F</a:t>
            </a:r>
            <a:r>
              <a:rPr lang="es-AR" dirty="0" smtClean="0">
                <a:latin typeface="Times New Roman"/>
                <a:cs typeface="Times New Roman"/>
              </a:rPr>
              <a:t>act</a:t>
            </a:r>
            <a:r>
              <a:rPr lang="es-AR" spc="50" dirty="0" smtClean="0">
                <a:latin typeface="Times New Roman"/>
                <a:cs typeface="Times New Roman"/>
              </a:rPr>
              <a:t>u</a:t>
            </a:r>
            <a:r>
              <a:rPr lang="es-AR" spc="34" dirty="0" smtClean="0">
                <a:latin typeface="Times New Roman"/>
                <a:cs typeface="Times New Roman"/>
              </a:rPr>
              <a:t>r</a:t>
            </a:r>
            <a:r>
              <a:rPr lang="es-AR" dirty="0" smtClean="0">
                <a:latin typeface="Times New Roman"/>
                <a:cs typeface="Times New Roman"/>
              </a:rPr>
              <a:t>a</a:t>
            </a:r>
            <a:r>
              <a:rPr lang="es-AR" spc="253" dirty="0" smtClean="0">
                <a:latin typeface="Times New Roman"/>
                <a:cs typeface="Times New Roman"/>
              </a:rPr>
              <a:t> </a:t>
            </a:r>
            <a:r>
              <a:rPr lang="es-AR" spc="-33" dirty="0" smtClean="0">
                <a:latin typeface="Times New Roman"/>
                <a:cs typeface="Times New Roman"/>
              </a:rPr>
              <a:t>p</a:t>
            </a:r>
            <a:r>
              <a:rPr lang="es-AR" spc="39" dirty="0" smtClean="0">
                <a:latin typeface="Times New Roman"/>
                <a:cs typeface="Times New Roman"/>
              </a:rPr>
              <a:t>ro</a:t>
            </a:r>
            <a:r>
              <a:rPr lang="es-AR" dirty="0" smtClean="0">
                <a:latin typeface="Times New Roman"/>
                <a:cs typeface="Times New Roman"/>
              </a:rPr>
              <a:t>f</a:t>
            </a:r>
            <a:r>
              <a:rPr lang="es-AR" spc="39" dirty="0" smtClean="0">
                <a:latin typeface="Times New Roman"/>
                <a:cs typeface="Times New Roman"/>
              </a:rPr>
              <a:t>o</a:t>
            </a:r>
            <a:r>
              <a:rPr lang="es-AR" spc="-72" dirty="0" smtClean="0">
                <a:latin typeface="Times New Roman"/>
                <a:cs typeface="Times New Roman"/>
              </a:rPr>
              <a:t>r</a:t>
            </a:r>
            <a:r>
              <a:rPr lang="es-AR" spc="39" dirty="0" smtClean="0">
                <a:latin typeface="Times New Roman"/>
                <a:cs typeface="Times New Roman"/>
              </a:rPr>
              <a:t>m</a:t>
            </a:r>
            <a:r>
              <a:rPr lang="es-AR" dirty="0" smtClean="0">
                <a:latin typeface="Times New Roman"/>
                <a:cs typeface="Times New Roman"/>
              </a:rPr>
              <a:t>a</a:t>
            </a:r>
            <a:r>
              <a:rPr lang="es-AR" spc="-12" dirty="0" smtClean="0">
                <a:latin typeface="Times New Roman"/>
                <a:cs typeface="Times New Roman"/>
              </a:rPr>
              <a:t> </a:t>
            </a:r>
            <a:r>
              <a:rPr lang="es-AR" dirty="0" smtClean="0">
                <a:latin typeface="Times New Roman"/>
                <a:cs typeface="Times New Roman"/>
              </a:rPr>
              <a:t>u</a:t>
            </a:r>
            <a:r>
              <a:rPr lang="es-AR" spc="195" dirty="0" smtClean="0">
                <a:latin typeface="Times New Roman"/>
                <a:cs typeface="Times New Roman"/>
              </a:rPr>
              <a:t> </a:t>
            </a:r>
            <a:r>
              <a:rPr lang="es-AR" spc="34" dirty="0" smtClean="0">
                <a:latin typeface="Times New Roman"/>
                <a:cs typeface="Times New Roman"/>
              </a:rPr>
              <a:t>o</a:t>
            </a:r>
            <a:r>
              <a:rPr lang="es-AR" dirty="0" smtClean="0">
                <a:latin typeface="Times New Roman"/>
                <a:cs typeface="Times New Roman"/>
              </a:rPr>
              <a:t>t</a:t>
            </a:r>
            <a:r>
              <a:rPr lang="es-AR" spc="34" dirty="0" smtClean="0">
                <a:latin typeface="Times New Roman"/>
                <a:cs typeface="Times New Roman"/>
              </a:rPr>
              <a:t>r</a:t>
            </a:r>
            <a:r>
              <a:rPr lang="es-AR" dirty="0" smtClean="0">
                <a:latin typeface="Times New Roman"/>
                <a:cs typeface="Times New Roman"/>
              </a:rPr>
              <a:t>a</a:t>
            </a:r>
            <a:r>
              <a:rPr lang="es-AR" spc="250" dirty="0" smtClean="0">
                <a:latin typeface="Times New Roman"/>
                <a:cs typeface="Times New Roman"/>
              </a:rPr>
              <a:t> </a:t>
            </a:r>
            <a:r>
              <a:rPr lang="es-AR" spc="-34" dirty="0" smtClean="0">
                <a:latin typeface="Times New Roman"/>
                <a:cs typeface="Times New Roman"/>
              </a:rPr>
              <a:t>d</a:t>
            </a:r>
            <a:r>
              <a:rPr lang="es-AR" spc="40" dirty="0" smtClean="0">
                <a:latin typeface="Times New Roman"/>
                <a:cs typeface="Times New Roman"/>
              </a:rPr>
              <a:t>o</a:t>
            </a:r>
            <a:r>
              <a:rPr lang="es-AR" dirty="0" smtClean="0">
                <a:latin typeface="Times New Roman"/>
                <a:cs typeface="Times New Roman"/>
              </a:rPr>
              <a:t>c</a:t>
            </a:r>
            <a:r>
              <a:rPr lang="es-AR" spc="-34" dirty="0" smtClean="0">
                <a:latin typeface="Times New Roman"/>
                <a:cs typeface="Times New Roman"/>
              </a:rPr>
              <a:t>u</a:t>
            </a:r>
            <a:r>
              <a:rPr lang="es-AR" spc="40" dirty="0" smtClean="0">
                <a:latin typeface="Times New Roman"/>
                <a:cs typeface="Times New Roman"/>
              </a:rPr>
              <a:t>m</a:t>
            </a:r>
            <a:r>
              <a:rPr lang="es-AR" dirty="0" smtClean="0">
                <a:latin typeface="Times New Roman"/>
                <a:cs typeface="Times New Roman"/>
              </a:rPr>
              <a:t>e</a:t>
            </a:r>
            <a:r>
              <a:rPr lang="es-AR" spc="-34" dirty="0" smtClean="0">
                <a:latin typeface="Times New Roman"/>
                <a:cs typeface="Times New Roman"/>
              </a:rPr>
              <a:t>n</a:t>
            </a:r>
            <a:r>
              <a:rPr lang="es-AR" dirty="0" smtClean="0">
                <a:latin typeface="Times New Roman"/>
                <a:cs typeface="Times New Roman"/>
              </a:rPr>
              <a:t>taci</a:t>
            </a:r>
            <a:r>
              <a:rPr lang="es-AR" spc="40" dirty="0" smtClean="0">
                <a:latin typeface="Times New Roman"/>
                <a:cs typeface="Times New Roman"/>
              </a:rPr>
              <a:t>ó</a:t>
            </a:r>
            <a:r>
              <a:rPr lang="es-AR" dirty="0" smtClean="0">
                <a:latin typeface="Times New Roman"/>
                <a:cs typeface="Times New Roman"/>
              </a:rPr>
              <a:t>n</a:t>
            </a:r>
            <a:r>
              <a:rPr lang="es-AR" spc="-39" dirty="0" smtClean="0">
                <a:latin typeface="Times New Roman"/>
                <a:cs typeface="Times New Roman"/>
              </a:rPr>
              <a:t> </a:t>
            </a:r>
            <a:r>
              <a:rPr lang="es-AR" dirty="0" smtClean="0">
                <a:latin typeface="Times New Roman"/>
                <a:cs typeface="Times New Roman"/>
              </a:rPr>
              <a:t>e</a:t>
            </a:r>
            <a:r>
              <a:rPr lang="es-AR" spc="40" dirty="0" smtClean="0">
                <a:latin typeface="Times New Roman"/>
                <a:cs typeface="Times New Roman"/>
              </a:rPr>
              <a:t>m</a:t>
            </a:r>
            <a:r>
              <a:rPr lang="es-AR" dirty="0" smtClean="0">
                <a:latin typeface="Times New Roman"/>
                <a:cs typeface="Times New Roman"/>
              </a:rPr>
              <a:t>iti</a:t>
            </a:r>
            <a:r>
              <a:rPr lang="es-AR" spc="-34" dirty="0" smtClean="0">
                <a:latin typeface="Times New Roman"/>
                <a:cs typeface="Times New Roman"/>
              </a:rPr>
              <a:t>d</a:t>
            </a:r>
            <a:r>
              <a:rPr lang="es-AR" dirty="0" smtClean="0">
                <a:latin typeface="Times New Roman"/>
                <a:cs typeface="Times New Roman"/>
              </a:rPr>
              <a:t>a</a:t>
            </a:r>
            <a:r>
              <a:rPr lang="es-AR" spc="88" dirty="0" smtClean="0">
                <a:latin typeface="Times New Roman"/>
                <a:cs typeface="Times New Roman"/>
              </a:rPr>
              <a:t> </a:t>
            </a:r>
            <a:r>
              <a:rPr lang="es-AR" spc="-29" dirty="0" smtClean="0">
                <a:latin typeface="Times New Roman"/>
                <a:cs typeface="Times New Roman"/>
              </a:rPr>
              <a:t>p</a:t>
            </a:r>
            <a:r>
              <a:rPr lang="es-AR" spc="34" dirty="0" smtClean="0">
                <a:latin typeface="Times New Roman"/>
                <a:cs typeface="Times New Roman"/>
              </a:rPr>
              <a:t>o</a:t>
            </a:r>
            <a:r>
              <a:rPr lang="es-AR" dirty="0" smtClean="0">
                <a:latin typeface="Times New Roman"/>
                <a:cs typeface="Times New Roman"/>
              </a:rPr>
              <a:t>r</a:t>
            </a:r>
            <a:r>
              <a:rPr lang="es-AR" spc="284" dirty="0" smtClean="0">
                <a:latin typeface="Times New Roman"/>
                <a:cs typeface="Times New Roman"/>
              </a:rPr>
              <a:t> </a:t>
            </a:r>
            <a:r>
              <a:rPr lang="es-AR" dirty="0" smtClean="0">
                <a:latin typeface="Times New Roman"/>
                <a:cs typeface="Times New Roman"/>
              </a:rPr>
              <a:t>el e</a:t>
            </a:r>
            <a:r>
              <a:rPr lang="es-AR" spc="39" dirty="0" smtClean="0">
                <a:latin typeface="Times New Roman"/>
                <a:cs typeface="Times New Roman"/>
              </a:rPr>
              <a:t>x</a:t>
            </a:r>
            <a:r>
              <a:rPr lang="es-AR" spc="-34" dirty="0" smtClean="0">
                <a:latin typeface="Times New Roman"/>
                <a:cs typeface="Times New Roman"/>
              </a:rPr>
              <a:t>p</a:t>
            </a:r>
            <a:r>
              <a:rPr lang="es-AR" spc="39" dirty="0" smtClean="0">
                <a:latin typeface="Times New Roman"/>
                <a:cs typeface="Times New Roman"/>
              </a:rPr>
              <a:t>or</a:t>
            </a:r>
            <a:r>
              <a:rPr lang="es-AR" dirty="0" smtClean="0">
                <a:latin typeface="Times New Roman"/>
                <a:cs typeface="Times New Roman"/>
              </a:rPr>
              <a:t>ta</a:t>
            </a:r>
            <a:r>
              <a:rPr lang="es-AR" spc="-34" dirty="0" smtClean="0">
                <a:latin typeface="Times New Roman"/>
                <a:cs typeface="Times New Roman"/>
              </a:rPr>
              <a:t>d</a:t>
            </a:r>
            <a:r>
              <a:rPr lang="es-AR" spc="39" dirty="0" smtClean="0">
                <a:latin typeface="Times New Roman"/>
                <a:cs typeface="Times New Roman"/>
              </a:rPr>
              <a:t>o</a:t>
            </a:r>
            <a:r>
              <a:rPr lang="es-AR" dirty="0" smtClean="0">
                <a:latin typeface="Times New Roman"/>
                <a:cs typeface="Times New Roman"/>
              </a:rPr>
              <a:t>r</a:t>
            </a:r>
            <a:r>
              <a:rPr lang="es-AR" spc="5" dirty="0" smtClean="0">
                <a:latin typeface="Times New Roman"/>
                <a:cs typeface="Times New Roman"/>
              </a:rPr>
              <a:t> </a:t>
            </a:r>
            <a:r>
              <a:rPr lang="es-AR" spc="-29" dirty="0" smtClean="0">
                <a:latin typeface="Times New Roman"/>
                <a:cs typeface="Times New Roman"/>
              </a:rPr>
              <a:t>d</a:t>
            </a:r>
            <a:r>
              <a:rPr lang="es-AR" dirty="0" smtClean="0">
                <a:latin typeface="Times New Roman"/>
                <a:cs typeface="Times New Roman"/>
              </a:rPr>
              <a:t>el</a:t>
            </a:r>
            <a:r>
              <a:rPr lang="es-AR" spc="252" dirty="0" smtClean="0">
                <a:latin typeface="Times New Roman"/>
                <a:cs typeface="Times New Roman"/>
              </a:rPr>
              <a:t> </a:t>
            </a:r>
            <a:r>
              <a:rPr lang="es-AR" dirty="0" smtClean="0">
                <a:latin typeface="Times New Roman"/>
                <a:cs typeface="Times New Roman"/>
              </a:rPr>
              <a:t>e</a:t>
            </a:r>
            <a:r>
              <a:rPr lang="es-AR" spc="39" dirty="0" smtClean="0">
                <a:latin typeface="Times New Roman"/>
                <a:cs typeface="Times New Roman"/>
              </a:rPr>
              <a:t>x</a:t>
            </a:r>
            <a:r>
              <a:rPr lang="es-AR" dirty="0" smtClean="0">
                <a:latin typeface="Times New Roman"/>
                <a:cs typeface="Times New Roman"/>
              </a:rPr>
              <a:t>te</a:t>
            </a:r>
            <a:r>
              <a:rPr lang="es-AR" spc="39" dirty="0" smtClean="0">
                <a:latin typeface="Times New Roman"/>
                <a:cs typeface="Times New Roman"/>
              </a:rPr>
              <a:t>r</a:t>
            </a:r>
            <a:r>
              <a:rPr lang="es-AR" dirty="0" smtClean="0">
                <a:latin typeface="Times New Roman"/>
                <a:cs typeface="Times New Roman"/>
              </a:rPr>
              <a:t>i</a:t>
            </a:r>
            <a:r>
              <a:rPr lang="es-AR" spc="39" dirty="0" smtClean="0">
                <a:latin typeface="Times New Roman"/>
                <a:cs typeface="Times New Roman"/>
              </a:rPr>
              <a:t>o</a:t>
            </a:r>
            <a:r>
              <a:rPr lang="es-AR" dirty="0" smtClean="0">
                <a:latin typeface="Times New Roman"/>
                <a:cs typeface="Times New Roman"/>
              </a:rPr>
              <a:t>r </a:t>
            </a:r>
            <a:r>
              <a:rPr lang="es-AR" spc="34" dirty="0" smtClean="0">
                <a:latin typeface="Times New Roman"/>
                <a:cs typeface="Times New Roman"/>
              </a:rPr>
              <a:t>q</a:t>
            </a:r>
            <a:r>
              <a:rPr lang="es-AR" spc="-29" dirty="0" smtClean="0">
                <a:latin typeface="Times New Roman"/>
                <a:cs typeface="Times New Roman"/>
              </a:rPr>
              <a:t>u</a:t>
            </a:r>
            <a:r>
              <a:rPr lang="es-AR" dirty="0" smtClean="0">
                <a:latin typeface="Times New Roman"/>
                <a:cs typeface="Times New Roman"/>
              </a:rPr>
              <a:t>e </a:t>
            </a:r>
            <a:r>
              <a:rPr lang="es-AR" spc="-34" dirty="0" smtClean="0">
                <a:latin typeface="Times New Roman"/>
                <a:cs typeface="Times New Roman"/>
              </a:rPr>
              <a:t>pe</a:t>
            </a:r>
            <a:r>
              <a:rPr lang="es-AR" spc="40" dirty="0" smtClean="0">
                <a:latin typeface="Times New Roman"/>
                <a:cs typeface="Times New Roman"/>
              </a:rPr>
              <a:t>rm</a:t>
            </a:r>
            <a:r>
              <a:rPr lang="es-AR" dirty="0" smtClean="0">
                <a:latin typeface="Times New Roman"/>
                <a:cs typeface="Times New Roman"/>
              </a:rPr>
              <a:t>ita </a:t>
            </a:r>
            <a:r>
              <a:rPr lang="es-AR" spc="-34" dirty="0" smtClean="0">
                <a:latin typeface="Times New Roman"/>
                <a:cs typeface="Times New Roman"/>
              </a:rPr>
              <a:t>d</a:t>
            </a:r>
            <a:r>
              <a:rPr lang="es-AR" dirty="0" smtClean="0">
                <a:latin typeface="Times New Roman"/>
                <a:cs typeface="Times New Roman"/>
              </a:rPr>
              <a:t>ete</a:t>
            </a:r>
            <a:r>
              <a:rPr lang="es-AR" spc="40" dirty="0" smtClean="0">
                <a:latin typeface="Times New Roman"/>
                <a:cs typeface="Times New Roman"/>
              </a:rPr>
              <a:t>rm</a:t>
            </a:r>
            <a:r>
              <a:rPr lang="es-AR" dirty="0" smtClean="0">
                <a:latin typeface="Times New Roman"/>
                <a:cs typeface="Times New Roman"/>
              </a:rPr>
              <a:t>i</a:t>
            </a:r>
            <a:r>
              <a:rPr lang="es-AR" spc="-34" dirty="0" smtClean="0">
                <a:latin typeface="Times New Roman"/>
                <a:cs typeface="Times New Roman"/>
              </a:rPr>
              <a:t>n</a:t>
            </a:r>
            <a:r>
              <a:rPr lang="es-AR" dirty="0" smtClean="0">
                <a:latin typeface="Times New Roman"/>
                <a:cs typeface="Times New Roman"/>
              </a:rPr>
              <a:t>ar la ge</a:t>
            </a:r>
            <a:r>
              <a:rPr lang="es-AR" spc="69" dirty="0" smtClean="0">
                <a:latin typeface="Times New Roman"/>
                <a:cs typeface="Times New Roman"/>
              </a:rPr>
              <a:t>n</a:t>
            </a:r>
            <a:r>
              <a:rPr lang="es-AR" spc="-29" dirty="0" smtClean="0">
                <a:latin typeface="Times New Roman"/>
                <a:cs typeface="Times New Roman"/>
              </a:rPr>
              <a:t>u</a:t>
            </a:r>
            <a:r>
              <a:rPr lang="es-AR" dirty="0" smtClean="0">
                <a:latin typeface="Times New Roman"/>
                <a:cs typeface="Times New Roman"/>
              </a:rPr>
              <a:t>i</a:t>
            </a:r>
            <a:r>
              <a:rPr lang="es-AR" spc="-29" dirty="0" smtClean="0">
                <a:latin typeface="Times New Roman"/>
                <a:cs typeface="Times New Roman"/>
              </a:rPr>
              <a:t>n</a:t>
            </a:r>
            <a:r>
              <a:rPr lang="es-AR" dirty="0" smtClean="0">
                <a:latin typeface="Times New Roman"/>
                <a:cs typeface="Times New Roman"/>
              </a:rPr>
              <a:t>i</a:t>
            </a:r>
            <a:r>
              <a:rPr lang="es-AR" spc="-29" dirty="0" smtClean="0">
                <a:latin typeface="Times New Roman"/>
                <a:cs typeface="Times New Roman"/>
              </a:rPr>
              <a:t>d</a:t>
            </a:r>
            <a:r>
              <a:rPr lang="es-AR" dirty="0" smtClean="0">
                <a:latin typeface="Times New Roman"/>
                <a:cs typeface="Times New Roman"/>
              </a:rPr>
              <a:t>ad </a:t>
            </a:r>
            <a:r>
              <a:rPr lang="es-AR" spc="85" dirty="0" smtClean="0">
                <a:latin typeface="Times New Roman"/>
                <a:cs typeface="Times New Roman"/>
              </a:rPr>
              <a:t> </a:t>
            </a:r>
            <a:r>
              <a:rPr lang="es-AR" spc="-29" dirty="0" smtClean="0">
                <a:latin typeface="Times New Roman"/>
                <a:cs typeface="Times New Roman"/>
              </a:rPr>
              <a:t>d</a:t>
            </a:r>
            <a:r>
              <a:rPr lang="es-AR" dirty="0" smtClean="0">
                <a:latin typeface="Times New Roman"/>
                <a:cs typeface="Times New Roman"/>
              </a:rPr>
              <a:t>e</a:t>
            </a:r>
            <a:r>
              <a:rPr lang="es-AR" spc="189" dirty="0" smtClean="0">
                <a:latin typeface="Times New Roman"/>
                <a:cs typeface="Times New Roman"/>
              </a:rPr>
              <a:t> </a:t>
            </a:r>
            <a:r>
              <a:rPr lang="es-AR" dirty="0" smtClean="0">
                <a:latin typeface="Times New Roman"/>
                <a:cs typeface="Times New Roman"/>
              </a:rPr>
              <a:t>la </a:t>
            </a:r>
            <a:r>
              <a:rPr lang="es-AR" spc="34" dirty="0" smtClean="0">
                <a:latin typeface="Times New Roman"/>
                <a:cs typeface="Times New Roman"/>
              </a:rPr>
              <a:t>o</a:t>
            </a:r>
            <a:r>
              <a:rPr lang="es-AR" spc="-29" dirty="0" smtClean="0">
                <a:latin typeface="Times New Roman"/>
                <a:cs typeface="Times New Roman"/>
              </a:rPr>
              <a:t>p</a:t>
            </a:r>
            <a:r>
              <a:rPr lang="es-AR" dirty="0" smtClean="0">
                <a:latin typeface="Times New Roman"/>
                <a:cs typeface="Times New Roman"/>
              </a:rPr>
              <a:t>e</a:t>
            </a:r>
            <a:r>
              <a:rPr lang="es-AR" spc="34" dirty="0" smtClean="0">
                <a:latin typeface="Times New Roman"/>
                <a:cs typeface="Times New Roman"/>
              </a:rPr>
              <a:t>r</a:t>
            </a:r>
            <a:r>
              <a:rPr lang="es-AR" dirty="0" smtClean="0">
                <a:latin typeface="Times New Roman"/>
                <a:cs typeface="Times New Roman"/>
              </a:rPr>
              <a:t>aci</a:t>
            </a:r>
            <a:r>
              <a:rPr lang="es-AR" spc="34" dirty="0" smtClean="0">
                <a:latin typeface="Times New Roman"/>
                <a:cs typeface="Times New Roman"/>
              </a:rPr>
              <a:t>ó</a:t>
            </a:r>
            <a:r>
              <a:rPr lang="es-AR" spc="69" dirty="0" smtClean="0">
                <a:latin typeface="Times New Roman"/>
                <a:cs typeface="Times New Roman"/>
              </a:rPr>
              <a:t>n</a:t>
            </a:r>
            <a:r>
              <a:rPr lang="es-AR" dirty="0" smtClean="0">
                <a:latin typeface="Times New Roman"/>
                <a:cs typeface="Times New Roman"/>
              </a:rPr>
              <a:t>.</a:t>
            </a:r>
          </a:p>
          <a:p>
            <a:pPr>
              <a:buNone/>
            </a:pPr>
            <a:r>
              <a:rPr lang="es-AR" u="sng" dirty="0" smtClean="0">
                <a:latin typeface="Times New Roman"/>
                <a:cs typeface="Times New Roman"/>
              </a:rPr>
              <a:t>Conteniendo</a:t>
            </a:r>
            <a:r>
              <a:rPr lang="es-AR" dirty="0" smtClean="0">
                <a:latin typeface="Times New Roman"/>
                <a:cs typeface="Times New Roman"/>
              </a:rPr>
              <a:t>:</a:t>
            </a:r>
            <a:endParaRPr lang="es-AR" sz="2600" dirty="0" smtClean="0">
              <a:latin typeface="Times New Roman"/>
              <a:cs typeface="Times New Roman"/>
            </a:endParaRPr>
          </a:p>
          <a:p>
            <a:pPr marL="615946" marR="2427133">
              <a:lnSpc>
                <a:spcPct val="110000"/>
              </a:lnSpc>
              <a:spcBef>
                <a:spcPts val="320"/>
              </a:spcBef>
            </a:pPr>
            <a:r>
              <a:rPr lang="es-AR" sz="2600" dirty="0" smtClean="0">
                <a:latin typeface="Times New Roman"/>
                <a:cs typeface="Times New Roman"/>
              </a:rPr>
              <a:t>Moneda y monto. </a:t>
            </a:r>
          </a:p>
          <a:p>
            <a:pPr marL="615946" marR="2427133">
              <a:lnSpc>
                <a:spcPct val="110000"/>
              </a:lnSpc>
              <a:spcBef>
                <a:spcPts val="320"/>
              </a:spcBef>
            </a:pPr>
            <a:r>
              <a:rPr lang="es-AR" sz="2600" dirty="0" smtClean="0">
                <a:latin typeface="Times New Roman"/>
                <a:cs typeface="Times New Roman"/>
              </a:rPr>
              <a:t>Detalle de los bienes.</a:t>
            </a:r>
          </a:p>
          <a:p>
            <a:pPr marL="615946" marR="1237515">
              <a:lnSpc>
                <a:spcPct val="110000"/>
              </a:lnSpc>
              <a:spcBef>
                <a:spcPts val="430"/>
              </a:spcBef>
            </a:pPr>
            <a:r>
              <a:rPr lang="es-AR" sz="2600" dirty="0" smtClean="0">
                <a:latin typeface="Times New Roman"/>
                <a:cs typeface="Times New Roman"/>
              </a:rPr>
              <a:t>Fecha probable de entrega (embarque) </a:t>
            </a:r>
          </a:p>
          <a:p>
            <a:pPr marL="615946" marR="1237515">
              <a:lnSpc>
                <a:spcPct val="110000"/>
              </a:lnSpc>
              <a:spcBef>
                <a:spcPts val="320"/>
              </a:spcBef>
            </a:pPr>
            <a:r>
              <a:rPr lang="es-AR" sz="2600" dirty="0" smtClean="0">
                <a:latin typeface="Times New Roman"/>
                <a:cs typeface="Times New Roman"/>
              </a:rPr>
              <a:t>Condición de pago. </a:t>
            </a:r>
          </a:p>
          <a:p>
            <a:pPr marL="615946" marR="1237515">
              <a:lnSpc>
                <a:spcPct val="110000"/>
              </a:lnSpc>
              <a:spcBef>
                <a:spcPts val="320"/>
              </a:spcBef>
            </a:pPr>
            <a:r>
              <a:rPr lang="es-AR" sz="2600" dirty="0" smtClean="0">
                <a:latin typeface="Times New Roman"/>
                <a:cs typeface="Times New Roman"/>
              </a:rPr>
              <a:t>Condición de compra pactada (Incoterm)</a:t>
            </a:r>
          </a:p>
          <a:p>
            <a:pPr>
              <a:buNone/>
            </a:pPr>
            <a:endParaRPr lang="es-AR" dirty="0"/>
          </a:p>
        </p:txBody>
      </p:sp>
      <p:pic>
        <p:nvPicPr>
          <p:cNvPr id="4" name="3 Imagen" descr="plazo-fijo-electronico-banco-ciudad.jpg"/>
          <p:cNvPicPr>
            <a:picLocks noChangeAspect="1"/>
          </p:cNvPicPr>
          <p:nvPr/>
        </p:nvPicPr>
        <p:blipFill>
          <a:blip r:embed="rId2" cstate="print"/>
          <a:stretch>
            <a:fillRect/>
          </a:stretch>
        </p:blipFill>
        <p:spPr>
          <a:xfrm>
            <a:off x="0" y="0"/>
            <a:ext cx="3333750" cy="95250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989856"/>
            <a:ext cx="8229600" cy="1143000"/>
          </a:xfrm>
        </p:spPr>
        <p:txBody>
          <a:bodyPr>
            <a:normAutofit/>
          </a:bodyPr>
          <a:lstStyle/>
          <a:p>
            <a:pPr algn="ctr"/>
            <a:r>
              <a:rPr lang="es-AR" sz="4000" b="1" dirty="0" smtClean="0"/>
              <a:t>Pago Anticipado de importación</a:t>
            </a:r>
            <a:endParaRPr lang="es-AR" sz="4000" b="1" dirty="0"/>
          </a:p>
        </p:txBody>
      </p:sp>
      <p:sp>
        <p:nvSpPr>
          <p:cNvPr id="3" name="2 Marcador de contenido"/>
          <p:cNvSpPr>
            <a:spLocks noGrp="1"/>
          </p:cNvSpPr>
          <p:nvPr>
            <p:ph idx="1"/>
          </p:nvPr>
        </p:nvSpPr>
        <p:spPr>
          <a:xfrm>
            <a:off x="467544" y="2132856"/>
            <a:ext cx="8229600" cy="4525963"/>
          </a:xfrm>
        </p:spPr>
        <p:txBody>
          <a:bodyPr>
            <a:normAutofit fontScale="77500" lnSpcReduction="20000"/>
          </a:bodyPr>
          <a:lstStyle/>
          <a:p>
            <a:pPr algn="just"/>
            <a:r>
              <a:rPr lang="es-AR" sz="3400" dirty="0" smtClean="0">
                <a:latin typeface="Times New Roman"/>
                <a:cs typeface="Times New Roman"/>
              </a:rPr>
              <a:t>El importador no debe  registrar al momento de acceso al mercado local  de cambios, demoras en la demostración de la oficialización del despacho de importación o en su caso,  del reingreso de las divisas por operaciones realizadas con acceso al mercado local  de cambios con anterioridad al registro  de ingreso aduanero.</a:t>
            </a:r>
          </a:p>
          <a:p>
            <a:pPr algn="just"/>
            <a:r>
              <a:rPr lang="es-AR" sz="3400" dirty="0" smtClean="0">
                <a:latin typeface="Times New Roman"/>
                <a:cs typeface="Times New Roman"/>
              </a:rPr>
              <a:t>“Declaración Jurada Anticipada de Importación (DJAI)” dispuesta por  la AFIP por Res. Gral. N° 3252/12 y complementarias, en estado de “Salida”, detallando la posición arancelaria de la mercadería a importar, en todos los casos  en que  dicha declaración sea requisito para  el registro de la destinación definitiva de importación a consumo.</a:t>
            </a:r>
          </a:p>
          <a:p>
            <a:endParaRPr lang="es-AR" dirty="0"/>
          </a:p>
        </p:txBody>
      </p:sp>
      <p:pic>
        <p:nvPicPr>
          <p:cNvPr id="4" name="3 Imagen" descr="plazo-fijo-electronico-banco-ciudad.jpg"/>
          <p:cNvPicPr>
            <a:picLocks noChangeAspect="1"/>
          </p:cNvPicPr>
          <p:nvPr/>
        </p:nvPicPr>
        <p:blipFill>
          <a:blip r:embed="rId2" cstate="print"/>
          <a:stretch>
            <a:fillRect/>
          </a:stretch>
        </p:blipFill>
        <p:spPr>
          <a:xfrm>
            <a:off x="0" y="0"/>
            <a:ext cx="3333750" cy="95250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989856"/>
            <a:ext cx="8229600" cy="1143000"/>
          </a:xfrm>
        </p:spPr>
        <p:txBody>
          <a:bodyPr>
            <a:normAutofit/>
          </a:bodyPr>
          <a:lstStyle/>
          <a:p>
            <a:pPr algn="ctr"/>
            <a:r>
              <a:rPr lang="es-AR" sz="4000" b="1" dirty="0" smtClean="0"/>
              <a:t>Pago Anticipado de Importación</a:t>
            </a:r>
            <a:endParaRPr lang="es-AR" sz="4000" b="1" dirty="0"/>
          </a:p>
        </p:txBody>
      </p:sp>
      <p:sp>
        <p:nvSpPr>
          <p:cNvPr id="3" name="2 Marcador de contenido"/>
          <p:cNvSpPr>
            <a:spLocks noGrp="1"/>
          </p:cNvSpPr>
          <p:nvPr>
            <p:ph idx="1"/>
          </p:nvPr>
        </p:nvSpPr>
        <p:spPr>
          <a:xfrm>
            <a:off x="467544" y="2132856"/>
            <a:ext cx="8229600" cy="4525963"/>
          </a:xfrm>
        </p:spPr>
        <p:txBody>
          <a:bodyPr/>
          <a:lstStyle/>
          <a:p>
            <a:pPr>
              <a:buNone/>
            </a:pPr>
            <a:r>
              <a:rPr lang="es-AR" dirty="0" smtClean="0"/>
              <a:t>	</a:t>
            </a:r>
          </a:p>
          <a:p>
            <a:pPr algn="just">
              <a:buNone/>
            </a:pPr>
            <a:r>
              <a:rPr lang="es-AR" dirty="0" smtClean="0"/>
              <a:t>	</a:t>
            </a:r>
            <a:r>
              <a:rPr lang="es-AR" sz="2700" dirty="0" smtClean="0">
                <a:latin typeface="Times New Roman"/>
                <a:cs typeface="Times New Roman"/>
              </a:rPr>
              <a:t>Declaración jurada del importador por la  cuál se compromete a demostrar el registro del ingreso aduanero de los bienes dentro de los 120 días corridos, para el concepto 152 y 365 días corridos para el concepto 156, siempre contados desde la fecha de acceso al mercado local de cambios, o en su defecto, proceder dentro de ese plazo, al reingreso de las divisas desde el exterior</a:t>
            </a:r>
          </a:p>
        </p:txBody>
      </p:sp>
      <p:pic>
        <p:nvPicPr>
          <p:cNvPr id="4" name="3 Imagen" descr="plazo-fijo-electronico-banco-ciudad.jpg"/>
          <p:cNvPicPr>
            <a:picLocks noChangeAspect="1"/>
          </p:cNvPicPr>
          <p:nvPr/>
        </p:nvPicPr>
        <p:blipFill>
          <a:blip r:embed="rId2" cstate="print"/>
          <a:stretch>
            <a:fillRect/>
          </a:stretch>
        </p:blipFill>
        <p:spPr>
          <a:xfrm>
            <a:off x="0" y="0"/>
            <a:ext cx="3333750" cy="95250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989856"/>
            <a:ext cx="8229600" cy="782960"/>
          </a:xfrm>
        </p:spPr>
        <p:txBody>
          <a:bodyPr>
            <a:normAutofit/>
          </a:bodyPr>
          <a:lstStyle/>
          <a:p>
            <a:pPr algn="ctr"/>
            <a:r>
              <a:rPr lang="es-AR" sz="4000" b="1" dirty="0" smtClean="0"/>
              <a:t>Pago Anticipado de Importación</a:t>
            </a:r>
            <a:endParaRPr lang="es-AR" sz="4000" b="1" dirty="0"/>
          </a:p>
        </p:txBody>
      </p:sp>
      <p:sp>
        <p:nvSpPr>
          <p:cNvPr id="3" name="2 Marcador de contenido"/>
          <p:cNvSpPr>
            <a:spLocks noGrp="1"/>
          </p:cNvSpPr>
          <p:nvPr>
            <p:ph idx="1"/>
          </p:nvPr>
        </p:nvSpPr>
        <p:spPr>
          <a:xfrm>
            <a:off x="467544" y="2132856"/>
            <a:ext cx="8229600" cy="4525963"/>
          </a:xfrm>
        </p:spPr>
        <p:txBody>
          <a:bodyPr>
            <a:normAutofit fontScale="77500" lnSpcReduction="20000"/>
          </a:bodyPr>
          <a:lstStyle/>
          <a:p>
            <a:pPr marL="0" lvl="6" indent="0" algn="ctr">
              <a:buNone/>
            </a:pPr>
            <a:r>
              <a:rPr lang="es-AR" sz="4100" b="1" dirty="0" smtClean="0"/>
              <a:t>IMPORTANTE</a:t>
            </a:r>
          </a:p>
          <a:p>
            <a:pPr marL="936394" marR="901292">
              <a:lnSpc>
                <a:spcPct val="95825"/>
              </a:lnSpc>
              <a:spcBef>
                <a:spcPts val="3506"/>
              </a:spcBef>
              <a:buNone/>
            </a:pPr>
            <a:r>
              <a:rPr lang="es-AR" spc="-9" dirty="0" smtClean="0">
                <a:latin typeface="Times New Roman"/>
                <a:cs typeface="Times New Roman"/>
              </a:rPr>
              <a:t>	</a:t>
            </a:r>
            <a:r>
              <a:rPr lang="es-AR" sz="3800" dirty="0" smtClean="0">
                <a:latin typeface="Times New Roman"/>
                <a:cs typeface="Times New Roman"/>
              </a:rPr>
              <a:t>Al momento de emitir el giro de divisas: </a:t>
            </a:r>
          </a:p>
          <a:p>
            <a:pPr marL="936394" marR="901292" algn="just">
              <a:lnSpc>
                <a:spcPct val="95825"/>
              </a:lnSpc>
              <a:spcBef>
                <a:spcPts val="3506"/>
              </a:spcBef>
            </a:pPr>
            <a:r>
              <a:rPr lang="es-AR" sz="3800" dirty="0" smtClean="0">
                <a:latin typeface="Times New Roman"/>
                <a:cs typeface="Times New Roman"/>
              </a:rPr>
              <a:t>La mercadería no debe  haber sido  embarcada. </a:t>
            </a:r>
          </a:p>
          <a:p>
            <a:pPr marL="936394" marR="901292" algn="just">
              <a:lnSpc>
                <a:spcPct val="95825"/>
              </a:lnSpc>
              <a:spcBef>
                <a:spcPts val="3506"/>
              </a:spcBef>
            </a:pPr>
            <a:r>
              <a:rPr lang="es-AR" sz="3800" dirty="0" smtClean="0">
                <a:latin typeface="Times New Roman"/>
                <a:cs typeface="Times New Roman"/>
              </a:rPr>
              <a:t>El beneficiario del pago  en el exterior sólo  puede ser el proveedor de la mercadería, no se puede pagar  a terceros.</a:t>
            </a:r>
          </a:p>
          <a:p>
            <a:endParaRPr lang="es-AR" dirty="0"/>
          </a:p>
        </p:txBody>
      </p:sp>
      <p:pic>
        <p:nvPicPr>
          <p:cNvPr id="4" name="3 Imagen" descr="plazo-fijo-electronico-banco-ciudad.jpg"/>
          <p:cNvPicPr>
            <a:picLocks noChangeAspect="1"/>
          </p:cNvPicPr>
          <p:nvPr/>
        </p:nvPicPr>
        <p:blipFill>
          <a:blip r:embed="rId2" cstate="print"/>
          <a:stretch>
            <a:fillRect/>
          </a:stretch>
        </p:blipFill>
        <p:spPr>
          <a:xfrm>
            <a:off x="0" y="0"/>
            <a:ext cx="3333750" cy="95250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989856"/>
            <a:ext cx="8229600" cy="1143000"/>
          </a:xfrm>
        </p:spPr>
        <p:txBody>
          <a:bodyPr>
            <a:noAutofit/>
          </a:bodyPr>
          <a:lstStyle/>
          <a:p>
            <a:pPr algn="ctr"/>
            <a:r>
              <a:rPr lang="es-AR" sz="4000" b="1" dirty="0" smtClean="0"/>
              <a:t>Pago de Importación </a:t>
            </a:r>
            <a:br>
              <a:rPr lang="es-AR" sz="4000" b="1" dirty="0" smtClean="0"/>
            </a:br>
            <a:r>
              <a:rPr lang="es-AR" sz="4000" b="1" dirty="0" smtClean="0"/>
              <a:t>Sin registro de ingreso Aduanero</a:t>
            </a:r>
            <a:endParaRPr lang="es-AR" sz="4000" b="1" dirty="0"/>
          </a:p>
        </p:txBody>
      </p:sp>
      <p:sp>
        <p:nvSpPr>
          <p:cNvPr id="3" name="2 Marcador de contenido"/>
          <p:cNvSpPr>
            <a:spLocks noGrp="1"/>
          </p:cNvSpPr>
          <p:nvPr>
            <p:ph idx="1"/>
          </p:nvPr>
        </p:nvSpPr>
        <p:spPr>
          <a:xfrm>
            <a:off x="467544" y="2132856"/>
            <a:ext cx="8229600" cy="4525963"/>
          </a:xfrm>
        </p:spPr>
        <p:txBody>
          <a:bodyPr>
            <a:normAutofit/>
          </a:bodyPr>
          <a:lstStyle/>
          <a:p>
            <a:pPr marL="0" indent="0" algn="ctr">
              <a:buNone/>
            </a:pPr>
            <a:r>
              <a:rPr lang="es-AR" sz="3200" b="1" u="sng" dirty="0" smtClean="0"/>
              <a:t>Requisitos</a:t>
            </a:r>
            <a:endParaRPr lang="es-AR" sz="3600" u="sng" dirty="0" smtClean="0"/>
          </a:p>
          <a:p>
            <a:pPr marL="233363" marR="107216" indent="-233363" algn="just">
              <a:lnSpc>
                <a:spcPct val="120000"/>
              </a:lnSpc>
              <a:spcBef>
                <a:spcPts val="2298"/>
              </a:spcBef>
              <a:buNone/>
            </a:pPr>
            <a:r>
              <a:rPr lang="es-AR" sz="2400" dirty="0" smtClean="0">
                <a:latin typeface="Times New Roman"/>
                <a:cs typeface="Times New Roman"/>
              </a:rPr>
              <a:t>1.Factura comercial emitida en  el  exterior a nombre de  la persona física  o jurídica residente en  el país,  que  efectúa la compra al exterior, donde conste nombre  y  dirección  del  emisor,  nombre del   importador argentino ,  la   cantidad  y descripción  de   la   mercadería,  condición de venta (a la vista o a plazo) y valor  de la factura.</a:t>
            </a:r>
            <a:endParaRPr lang="es-AR" sz="1000" dirty="0" smtClean="0">
              <a:latin typeface="Times New Roman"/>
              <a:cs typeface="Times New Roman"/>
            </a:endParaRPr>
          </a:p>
          <a:p>
            <a:pPr>
              <a:buNone/>
            </a:pPr>
            <a:endParaRPr lang="es-AR" dirty="0"/>
          </a:p>
        </p:txBody>
      </p:sp>
      <p:pic>
        <p:nvPicPr>
          <p:cNvPr id="4" name="3 Imagen" descr="plazo-fijo-electronico-banco-ciudad.jpg"/>
          <p:cNvPicPr>
            <a:picLocks noChangeAspect="1"/>
          </p:cNvPicPr>
          <p:nvPr/>
        </p:nvPicPr>
        <p:blipFill>
          <a:blip r:embed="rId2" cstate="print"/>
          <a:stretch>
            <a:fillRect/>
          </a:stretch>
        </p:blipFill>
        <p:spPr>
          <a:xfrm>
            <a:off x="0" y="0"/>
            <a:ext cx="3333750" cy="952500"/>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482</TotalTime>
  <Words>1374</Words>
  <Application>Microsoft Office PowerPoint</Application>
  <PresentationFormat>Presentación en pantalla (4:3)</PresentationFormat>
  <Paragraphs>163</Paragraphs>
  <Slides>28</Slides>
  <Notes>0</Notes>
  <HiddenSlides>0</HiddenSlides>
  <MMClips>0</MMClips>
  <ScaleCrop>false</ScaleCrop>
  <HeadingPairs>
    <vt:vector size="4" baseType="variant">
      <vt:variant>
        <vt:lpstr>Tema</vt:lpstr>
      </vt:variant>
      <vt:variant>
        <vt:i4>1</vt:i4>
      </vt:variant>
      <vt:variant>
        <vt:lpstr>Títulos de diapositiva</vt:lpstr>
      </vt:variant>
      <vt:variant>
        <vt:i4>28</vt:i4>
      </vt:variant>
    </vt:vector>
  </HeadingPairs>
  <TitlesOfParts>
    <vt:vector size="29" baseType="lpstr">
      <vt:lpstr>Flujo</vt:lpstr>
      <vt:lpstr>COMERCIO EXTERIOR</vt:lpstr>
      <vt:lpstr>Normas y resoluciones cambiarias</vt:lpstr>
      <vt:lpstr>Formas de Pagos de Importación</vt:lpstr>
      <vt:lpstr>Pago Anticipado de Importación</vt:lpstr>
      <vt:lpstr>Pago Anticipado de Importación</vt:lpstr>
      <vt:lpstr>Pago Anticipado de importación</vt:lpstr>
      <vt:lpstr>Pago Anticipado de Importación</vt:lpstr>
      <vt:lpstr>Pago Anticipado de Importación</vt:lpstr>
      <vt:lpstr>Pago de Importación  Sin registro de ingreso Aduanero</vt:lpstr>
      <vt:lpstr>Pago de Importación  Sin registro de ingreso Aduanero</vt:lpstr>
      <vt:lpstr>Pago de Importación  Sin registro de ingreso Aduanero</vt:lpstr>
      <vt:lpstr>Pago de Importación  Con registro de ingreso Aduanero</vt:lpstr>
      <vt:lpstr>Pago de Importación  Con registro de ingreso Aduanero</vt:lpstr>
      <vt:lpstr>Pago de Importación  Con/sin registro de ingreso Aduanero</vt:lpstr>
      <vt:lpstr>Otras Normas aplicables a los pagos de importación</vt:lpstr>
      <vt:lpstr>Res. Gral. AFIP 3210/11 y Com. “A” 5245</vt:lpstr>
      <vt:lpstr>SML Sistema de Pago en Moneda Local</vt:lpstr>
      <vt:lpstr>SEPAIMPO</vt:lpstr>
      <vt:lpstr>Registro de Ingreso Aduanero</vt:lpstr>
      <vt:lpstr>Registro de Ingreso Aduanero</vt:lpstr>
      <vt:lpstr>SEPAIMPO</vt:lpstr>
      <vt:lpstr>Registro de Ingreso Aduanero Nominación</vt:lpstr>
      <vt:lpstr>Registro de Ingreso Aduanero Nominación</vt:lpstr>
      <vt:lpstr>SEPAIMPO</vt:lpstr>
      <vt:lpstr>CERTIFICACIONES</vt:lpstr>
      <vt:lpstr>Prórrogas de plazos para la demostración del registro de ingreso aduanero</vt:lpstr>
      <vt:lpstr>Prórrogas de plazos para la demostración del registro de ingreso aduanero a consulta al BCRA </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Guido Bertoletti</dc:creator>
  <cp:lastModifiedBy>Mariano</cp:lastModifiedBy>
  <cp:revision>131</cp:revision>
  <dcterms:created xsi:type="dcterms:W3CDTF">2014-07-31T22:19:46Z</dcterms:created>
  <dcterms:modified xsi:type="dcterms:W3CDTF">2014-11-26T17:43:51Z</dcterms:modified>
</cp:coreProperties>
</file>