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handoutMasterIdLst>
    <p:handoutMasterId r:id="rId13"/>
  </p:handoutMasterIdLst>
  <p:sldIdLst>
    <p:sldId id="315" r:id="rId2"/>
    <p:sldId id="329" r:id="rId3"/>
    <p:sldId id="347" r:id="rId4"/>
    <p:sldId id="317" r:id="rId5"/>
    <p:sldId id="318" r:id="rId6"/>
    <p:sldId id="350" r:id="rId7"/>
    <p:sldId id="348" r:id="rId8"/>
    <p:sldId id="341" r:id="rId9"/>
    <p:sldId id="342" r:id="rId10"/>
    <p:sldId id="353" r:id="rId11"/>
    <p:sldId id="351" r:id="rId1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0065A"/>
    <a:srgbClr val="1B0E52"/>
    <a:srgbClr val="99CCFF"/>
    <a:srgbClr val="008000"/>
    <a:srgbClr val="CCFFFF"/>
    <a:srgbClr val="66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41" autoAdjust="0"/>
    <p:restoredTop sz="90929"/>
  </p:normalViewPr>
  <p:slideViewPr>
    <p:cSldViewPr>
      <p:cViewPr>
        <p:scale>
          <a:sx n="100" d="100"/>
          <a:sy n="100" d="100"/>
        </p:scale>
        <p:origin x="-108" y="25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372213-3644-4AE7-83E4-3D9A9E29A1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77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C1CF22-9EF6-4588-9B5D-0A66E5ED48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4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299F-A9B8-4FD2-8497-1BF8B597A9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55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8181-F427-44F1-83F4-3C3D3CD030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62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73B7-AC27-4111-906F-B3244541A3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21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298B-1A35-4BF9-B576-9B8E7E755C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32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124B3-0269-45FE-B901-27C79B1FCB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09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8F61-7788-478F-99C7-A128AFBADE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2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2FEA-BBC2-4B08-A391-F7CA504776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74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57E3-5894-43AD-8E84-46A7E605AB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52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76D1-6992-4F1F-824C-6AAC7E2DDC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72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CC3C-BFA4-406B-ACCF-F4F54F532E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54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A68A4-47B2-4CF6-8E77-445AD10AA5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7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Click to edit Master text styles</a:t>
            </a:r>
          </a:p>
          <a:p>
            <a:pPr lvl="1"/>
            <a:r>
              <a:rPr lang="en-US" altLang="es-AR" smtClean="0"/>
              <a:t>Second level</a:t>
            </a:r>
          </a:p>
          <a:p>
            <a:pPr lvl="2"/>
            <a:r>
              <a:rPr lang="en-US" altLang="es-AR" smtClean="0"/>
              <a:t>Third level</a:t>
            </a:r>
          </a:p>
          <a:p>
            <a:pPr lvl="3"/>
            <a:r>
              <a:rPr lang="en-US" altLang="es-AR" smtClean="0"/>
              <a:t>Fourth level</a:t>
            </a:r>
          </a:p>
          <a:p>
            <a:pPr lvl="4"/>
            <a:r>
              <a:rPr lang="en-US" altLang="es-AR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E41FA36-F0A8-488B-B07A-6900D0D7F9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38" r:id="rId2"/>
    <p:sldLayoutId id="2147484047" r:id="rId3"/>
    <p:sldLayoutId id="2147484039" r:id="rId4"/>
    <p:sldLayoutId id="2147484040" r:id="rId5"/>
    <p:sldLayoutId id="2147484041" r:id="rId6"/>
    <p:sldLayoutId id="2147484042" r:id="rId7"/>
    <p:sldLayoutId id="2147484048" r:id="rId8"/>
    <p:sldLayoutId id="2147484049" r:id="rId9"/>
    <p:sldLayoutId id="2147484043" r:id="rId10"/>
    <p:sldLayoutId id="2147484044" r:id="rId11"/>
    <p:sldLayoutId id="21474840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indo-arg.com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ar/url?sa=i&amp;rct=j&amp;q=&amp;esrc=s&amp;frm=1&amp;source=images&amp;cd=&amp;cad=rja&amp;uact=8&amp;docid=efaFUTBS6MIlNM&amp;tbnid=jHHTuURwBUEf-M:&amp;ved=0CAUQjRw&amp;url=http%3A%2F%2Fes.123rf.com%2Fclipart-vectorizado%2Fdandose_la_mano.html&amp;ei=Ku39U7rrNMSsyASfgoHoDQ&amp;bvm=bv.74035653,d.aWw&amp;psig=AFQjCNG9DRbqcD4Sgx4TwJ_Qq4rDSVW9Tg&amp;ust=1409236568483310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267200" y="3810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s-ES_tradnl" altLang="es-AR">
              <a:latin typeface="Arial Narrow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87450" y="3860800"/>
            <a:ext cx="67818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52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s-ES_tradnl" altLang="es-AR" sz="2800" b="1">
                <a:latin typeface="Century Schoolbook" pitchFamily="18" charset="0"/>
              </a:rPr>
              <a:t>INDIA</a:t>
            </a:r>
            <a:br>
              <a:rPr lang="es-ES_tradnl" altLang="es-AR" sz="2800" b="1">
                <a:latin typeface="Century Schoolbook" pitchFamily="18" charset="0"/>
              </a:rPr>
            </a:br>
            <a:r>
              <a:rPr lang="es-ES_tradnl" altLang="es-AR" b="1">
                <a:latin typeface="Century Schoolbook" pitchFamily="18" charset="0"/>
              </a:rPr>
              <a:t>MERCADO DE </a:t>
            </a:r>
            <a:br>
              <a:rPr lang="es-ES_tradnl" altLang="es-AR" b="1">
                <a:latin typeface="Century Schoolbook" pitchFamily="18" charset="0"/>
              </a:rPr>
            </a:br>
            <a:r>
              <a:rPr lang="es-ES_tradnl" altLang="es-AR" b="1">
                <a:latin typeface="Century Schoolbook" pitchFamily="18" charset="0"/>
              </a:rPr>
              <a:t>OPORTUNIDADES</a:t>
            </a:r>
          </a:p>
        </p:txBody>
      </p:sp>
      <p:pic>
        <p:nvPicPr>
          <p:cNvPr id="6148" name="Picture 7" descr="C:\Users\sl133p\Desktop\documentos sil\CM\Indo-Argentina Chamber of Commerce Agreement\Final Logo Indo A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11287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692275" y="5589588"/>
            <a:ext cx="575945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b="1"/>
              <a:t>Cámara de Comercio, Industria, y Turismo </a:t>
            </a:r>
            <a:r>
              <a:rPr lang="es-ES_tradnl" altLang="es-AR" b="1">
                <a:solidFill>
                  <a:srgbClr val="00B050"/>
                </a:solidFill>
              </a:rPr>
              <a:t>In</a:t>
            </a:r>
            <a:r>
              <a:rPr lang="es-ES_tradnl" altLang="es-AR" b="1">
                <a:solidFill>
                  <a:srgbClr val="EE4D18"/>
                </a:solidFill>
              </a:rPr>
              <a:t>do</a:t>
            </a:r>
            <a:r>
              <a:rPr lang="es-ES_tradnl" altLang="es-AR" b="1">
                <a:solidFill>
                  <a:srgbClr val="00B050"/>
                </a:solidFill>
              </a:rPr>
              <a:t> </a:t>
            </a:r>
            <a:r>
              <a:rPr lang="es-ES_tradnl" altLang="es-AR" b="1">
                <a:solidFill>
                  <a:srgbClr val="00B0F0"/>
                </a:solidFill>
              </a:rPr>
              <a:t>Argentina</a:t>
            </a:r>
            <a:r>
              <a:rPr lang="es-ES_tradnl" altLang="es-AR" b="1">
                <a:solidFill>
                  <a:srgbClr val="00B050"/>
                </a:solidFill>
              </a:rPr>
              <a:t> </a:t>
            </a:r>
            <a:endParaRPr lang="es-ES" altLang="es-AR" b="1"/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6477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84931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www.goodfuneralguide.co.uk/wordpress/wp-content/uploads/2013/09/taj-maha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9275"/>
            <a:ext cx="37433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 descr="C:\Users\sl133p\Desktop\documentos sil\CM\Indo-Argentina Chamber of Commerce Agreement\Final Logo Indo A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11287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213" y="1989138"/>
            <a:ext cx="3384550" cy="2016125"/>
          </a:xfrm>
          <a:prstGeom prst="roundRect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2276872"/>
            <a:ext cx="2088232" cy="646331"/>
          </a:xfrm>
          <a:prstGeom prst="rect">
            <a:avLst/>
          </a:prstGeom>
          <a:solidFill>
            <a:srgbClr val="FF3300"/>
          </a:solidFill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/>
                <a:solidFill>
                  <a:srgbClr val="30DC38"/>
                </a:solidFill>
              </a:rPr>
              <a:t>INDIA</a:t>
            </a:r>
            <a:endParaRPr lang="es-AR" sz="3600" b="1" dirty="0">
              <a:ln/>
              <a:solidFill>
                <a:srgbClr val="30DC3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2996952"/>
            <a:ext cx="3168352" cy="646331"/>
          </a:xfrm>
          <a:prstGeom prst="rect">
            <a:avLst/>
          </a:prstGeom>
          <a:solidFill>
            <a:srgbClr val="FF3300"/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>
                <a:ln>
                  <a:solidFill>
                    <a:schemeClr val="tx1"/>
                  </a:solidFill>
                </a:ln>
                <a:solidFill>
                  <a:srgbClr val="1AB2D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ARGENTINA</a:t>
            </a:r>
            <a:endParaRPr lang="es-AR" sz="3600" b="1" cap="all" dirty="0">
              <a:ln>
                <a:solidFill>
                  <a:schemeClr val="tx1"/>
                </a:solidFill>
              </a:ln>
              <a:solidFill>
                <a:srgbClr val="1AB2D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1988840"/>
            <a:ext cx="2232248" cy="936104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Century Schoolbook" pitchFamily="18" charset="0"/>
              </a:rPr>
              <a:t>Crear</a:t>
            </a:r>
            <a:r>
              <a:rPr lang="en-US" sz="1600" dirty="0">
                <a:latin typeface="Century Schoolbook" pitchFamily="18" charset="0"/>
              </a:rPr>
              <a:t> </a:t>
            </a:r>
            <a:r>
              <a:rPr lang="en-US" sz="1600" dirty="0" err="1">
                <a:latin typeface="Century Schoolbook" pitchFamily="18" charset="0"/>
              </a:rPr>
              <a:t>mecanismo</a:t>
            </a:r>
            <a:r>
              <a:rPr lang="en-US" sz="1600" dirty="0">
                <a:latin typeface="Century Schoolbook" pitchFamily="18" charset="0"/>
              </a:rPr>
              <a:t> de </a:t>
            </a:r>
            <a:r>
              <a:rPr lang="en-US" sz="1600" dirty="0" err="1">
                <a:latin typeface="Century Schoolbook" pitchFamily="18" charset="0"/>
              </a:rPr>
              <a:t>comunicación</a:t>
            </a:r>
            <a:r>
              <a:rPr lang="en-US" sz="1600" dirty="0">
                <a:latin typeface="Century Schoolbook" pitchFamily="18" charset="0"/>
              </a:rPr>
              <a:t> bilateral.</a:t>
            </a:r>
            <a:endParaRPr lang="es-AR" sz="1600" dirty="0">
              <a:latin typeface="Century Schoolbook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8224" y="2060848"/>
            <a:ext cx="2232248" cy="936104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Century Schoolbook" pitchFamily="18" charset="0"/>
              </a:rPr>
              <a:t>Impulsar</a:t>
            </a:r>
            <a:r>
              <a:rPr lang="en-US" sz="1600" dirty="0">
                <a:latin typeface="Century Schoolbook" pitchFamily="18" charset="0"/>
              </a:rPr>
              <a:t> el </a:t>
            </a:r>
            <a:r>
              <a:rPr lang="en-US" sz="1600" dirty="0" err="1">
                <a:latin typeface="Century Schoolbook" pitchFamily="18" charset="0"/>
              </a:rPr>
              <a:t>turismo</a:t>
            </a:r>
            <a:r>
              <a:rPr lang="en-US" sz="1600" dirty="0">
                <a:latin typeface="Century Schoolbook" pitchFamily="18" charset="0"/>
              </a:rPr>
              <a:t> </a:t>
            </a:r>
            <a:r>
              <a:rPr lang="en-US" sz="1600" dirty="0" err="1">
                <a:latin typeface="Century Schoolbook" pitchFamily="18" charset="0"/>
              </a:rPr>
              <a:t>recíproco</a:t>
            </a:r>
            <a:r>
              <a:rPr lang="en-US" sz="1600" dirty="0">
                <a:latin typeface="Century Schoolbook" pitchFamily="18" charset="0"/>
              </a:rPr>
              <a:t>.</a:t>
            </a:r>
            <a:endParaRPr lang="es-AR" sz="1600" dirty="0">
              <a:latin typeface="Century Schoolbook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47864" y="4437112"/>
            <a:ext cx="2304256" cy="1296144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Century Schoolbook" pitchFamily="18" charset="0"/>
              </a:rPr>
              <a:t>Generar</a:t>
            </a:r>
            <a:r>
              <a:rPr lang="en-US" sz="1600" dirty="0">
                <a:latin typeface="Century Schoolbook" pitchFamily="18" charset="0"/>
              </a:rPr>
              <a:t> </a:t>
            </a:r>
            <a:r>
              <a:rPr lang="en-US" sz="1600" dirty="0" err="1">
                <a:latin typeface="Century Schoolbook" pitchFamily="18" charset="0"/>
              </a:rPr>
              <a:t>vínculos</a:t>
            </a:r>
            <a:r>
              <a:rPr lang="en-US" sz="1600" dirty="0">
                <a:latin typeface="Century Schoolbook" pitchFamily="18" charset="0"/>
              </a:rPr>
              <a:t> </a:t>
            </a:r>
            <a:r>
              <a:rPr lang="en-US" sz="1600" dirty="0" err="1">
                <a:latin typeface="Century Schoolbook" pitchFamily="18" charset="0"/>
              </a:rPr>
              <a:t>bilaterales</a:t>
            </a:r>
            <a:r>
              <a:rPr lang="en-US" sz="1600" dirty="0">
                <a:latin typeface="Century Schoolbook" pitchFamily="18" charset="0"/>
              </a:rPr>
              <a:t> a </a:t>
            </a:r>
            <a:r>
              <a:rPr lang="en-US" sz="1600" dirty="0" err="1">
                <a:latin typeface="Century Schoolbook" pitchFamily="18" charset="0"/>
              </a:rPr>
              <a:t>nivel</a:t>
            </a:r>
            <a:r>
              <a:rPr lang="en-US" sz="1600" dirty="0">
                <a:latin typeface="Century Schoolbook" pitchFamily="18" charset="0"/>
              </a:rPr>
              <a:t> cultural, </a:t>
            </a:r>
            <a:r>
              <a:rPr lang="en-US" sz="1600" dirty="0" err="1">
                <a:latin typeface="Century Schoolbook" pitchFamily="18" charset="0"/>
              </a:rPr>
              <a:t>académico</a:t>
            </a:r>
            <a:r>
              <a:rPr lang="en-US" sz="1600" dirty="0">
                <a:latin typeface="Century Schoolbook" pitchFamily="18" charset="0"/>
              </a:rPr>
              <a:t>, </a:t>
            </a:r>
            <a:r>
              <a:rPr lang="en-US" sz="1600" dirty="0" err="1">
                <a:latin typeface="Century Schoolbook" pitchFamily="18" charset="0"/>
              </a:rPr>
              <a:t>empresarial</a:t>
            </a:r>
            <a:r>
              <a:rPr lang="en-US" sz="1600" dirty="0">
                <a:latin typeface="Century Schoolbook" pitchFamily="18" charset="0"/>
              </a:rPr>
              <a:t> y </a:t>
            </a:r>
            <a:r>
              <a:rPr lang="en-US" sz="1600" dirty="0" err="1">
                <a:latin typeface="Century Schoolbook" pitchFamily="18" charset="0"/>
              </a:rPr>
              <a:t>gubernamental</a:t>
            </a:r>
            <a:r>
              <a:rPr lang="en-US" sz="1600" dirty="0">
                <a:latin typeface="Century Schoolbook" pitchFamily="18" charset="0"/>
              </a:rPr>
              <a:t>.</a:t>
            </a:r>
            <a:endParaRPr lang="es-AR" sz="1600" dirty="0">
              <a:latin typeface="Century Schoolbook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528" y="3429000"/>
            <a:ext cx="2232248" cy="936104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Century Schoolbook" pitchFamily="18" charset="0"/>
              </a:rPr>
              <a:t>Mayor </a:t>
            </a:r>
            <a:r>
              <a:rPr lang="en-US" sz="1600" dirty="0" err="1">
                <a:latin typeface="Century Schoolbook" pitchFamily="18" charset="0"/>
              </a:rPr>
              <a:t>intercambio</a:t>
            </a:r>
            <a:r>
              <a:rPr lang="en-US" sz="1600" dirty="0">
                <a:latin typeface="Century Schoolbook" pitchFamily="18" charset="0"/>
              </a:rPr>
              <a:t> </a:t>
            </a:r>
            <a:r>
              <a:rPr lang="en-US" sz="1600" dirty="0" err="1">
                <a:latin typeface="Century Schoolbook" pitchFamily="18" charset="0"/>
              </a:rPr>
              <a:t>estudiantil</a:t>
            </a:r>
            <a:r>
              <a:rPr lang="en-US" sz="1600" dirty="0">
                <a:latin typeface="Century Schoolbook" pitchFamily="18" charset="0"/>
              </a:rPr>
              <a:t>.</a:t>
            </a:r>
            <a:endParaRPr lang="es-AR" sz="1600" dirty="0">
              <a:latin typeface="Century Schoolbook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88224" y="3429000"/>
            <a:ext cx="2304256" cy="1296144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Century Schoolbook" pitchFamily="18" charset="0"/>
              </a:rPr>
              <a:t>Crear</a:t>
            </a:r>
            <a:r>
              <a:rPr lang="en-US" sz="1600" dirty="0">
                <a:latin typeface="Century Schoolbook" pitchFamily="18" charset="0"/>
              </a:rPr>
              <a:t> </a:t>
            </a:r>
            <a:r>
              <a:rPr lang="en-US" sz="1600" dirty="0" err="1">
                <a:latin typeface="Century Schoolbook" pitchFamily="18" charset="0"/>
              </a:rPr>
              <a:t>difusión</a:t>
            </a:r>
            <a:r>
              <a:rPr lang="en-US" sz="1600" dirty="0">
                <a:latin typeface="Century Schoolbook" pitchFamily="18" charset="0"/>
              </a:rPr>
              <a:t> bilateral de </a:t>
            </a:r>
            <a:r>
              <a:rPr lang="en-US" sz="1600" dirty="0" err="1">
                <a:latin typeface="Century Schoolbook" pitchFamily="18" charset="0"/>
              </a:rPr>
              <a:t>contenido</a:t>
            </a:r>
            <a:r>
              <a:rPr lang="en-US" sz="1600" dirty="0">
                <a:latin typeface="Century Schoolbook" pitchFamily="18" charset="0"/>
              </a:rPr>
              <a:t> </a:t>
            </a:r>
            <a:r>
              <a:rPr lang="en-US" sz="1600" dirty="0" err="1">
                <a:latin typeface="Century Schoolbook" pitchFamily="18" charset="0"/>
              </a:rPr>
              <a:t>televisivo</a:t>
            </a:r>
            <a:r>
              <a:rPr lang="en-US" sz="1600" dirty="0">
                <a:latin typeface="Century Schoolbook" pitchFamily="18" charset="0"/>
              </a:rPr>
              <a:t> y musical.</a:t>
            </a:r>
            <a:endParaRPr lang="es-AR" sz="1600" dirty="0">
              <a:latin typeface="Century Schoolbook" pitchFamily="18" charset="0"/>
            </a:endParaRPr>
          </a:p>
        </p:txBody>
      </p:sp>
      <p:sp>
        <p:nvSpPr>
          <p:cNvPr id="15380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" altLang="es-AR" sz="2800">
                <a:solidFill>
                  <a:srgbClr val="E41F1F"/>
                </a:solidFill>
                <a:latin typeface="Century Schoolbook" pitchFamily="18" charset="0"/>
              </a:rPr>
              <a:t>CÓMO INTENSIFICAR LAS RELACIONES ENTRE INDIA Y ARGENTINA?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2411413" y="2349500"/>
            <a:ext cx="576262" cy="358775"/>
          </a:xfrm>
          <a:prstGeom prst="leftRightArrow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6" name="Left-Right Arrow 15"/>
          <p:cNvSpPr/>
          <p:nvPr/>
        </p:nvSpPr>
        <p:spPr>
          <a:xfrm rot="20867947">
            <a:off x="2443163" y="3630613"/>
            <a:ext cx="576262" cy="358775"/>
          </a:xfrm>
          <a:prstGeom prst="leftRightArrow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7" name="Left-Right Arrow 16"/>
          <p:cNvSpPr/>
          <p:nvPr/>
        </p:nvSpPr>
        <p:spPr>
          <a:xfrm rot="1739323">
            <a:off x="6062663" y="3689350"/>
            <a:ext cx="576262" cy="360363"/>
          </a:xfrm>
          <a:prstGeom prst="leftRightArrow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8" name="Left-Right Arrow 17"/>
          <p:cNvSpPr/>
          <p:nvPr/>
        </p:nvSpPr>
        <p:spPr>
          <a:xfrm>
            <a:off x="6084888" y="2349500"/>
            <a:ext cx="574675" cy="358775"/>
          </a:xfrm>
          <a:prstGeom prst="leftRightArrow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9" name="Left-Right Arrow 18"/>
          <p:cNvSpPr/>
          <p:nvPr/>
        </p:nvSpPr>
        <p:spPr>
          <a:xfrm rot="5400000">
            <a:off x="4176713" y="4041775"/>
            <a:ext cx="574675" cy="358775"/>
          </a:xfrm>
          <a:prstGeom prst="leftRightArrow">
            <a:avLst/>
          </a:pr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267200" y="3810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s-ES_tradnl" altLang="es-AR">
              <a:latin typeface="Arial Narrow" pitchFamily="34" charset="0"/>
            </a:endParaRPr>
          </a:p>
        </p:txBody>
      </p:sp>
      <p:pic>
        <p:nvPicPr>
          <p:cNvPr id="16387" name="Picture 7" descr="C:\Users\sl133p\Desktop\documentos sil\CM\Indo-Argentina Chamber of Commerce Agreement\Final Logo Indo A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11287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692275" y="5589588"/>
            <a:ext cx="575945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AR" b="1"/>
              <a:t>Cámara de Comercio, Industria, y Turismo </a:t>
            </a:r>
            <a:r>
              <a:rPr lang="es-ES_tradnl" altLang="es-AR" b="1">
                <a:solidFill>
                  <a:srgbClr val="00B050"/>
                </a:solidFill>
              </a:rPr>
              <a:t>In</a:t>
            </a:r>
            <a:r>
              <a:rPr lang="es-ES_tradnl" altLang="es-AR" b="1">
                <a:solidFill>
                  <a:srgbClr val="EE4D18"/>
                </a:solidFill>
              </a:rPr>
              <a:t>do</a:t>
            </a:r>
            <a:r>
              <a:rPr lang="es-ES_tradnl" altLang="es-AR" b="1">
                <a:solidFill>
                  <a:srgbClr val="00B050"/>
                </a:solidFill>
              </a:rPr>
              <a:t> </a:t>
            </a:r>
            <a:r>
              <a:rPr lang="es-ES_tradnl" altLang="es-AR" b="1">
                <a:solidFill>
                  <a:srgbClr val="00B0F0"/>
                </a:solidFill>
              </a:rPr>
              <a:t>Argentina</a:t>
            </a:r>
            <a:r>
              <a:rPr lang="es-ES_tradnl" altLang="es-AR" b="1">
                <a:solidFill>
                  <a:srgbClr val="00B050"/>
                </a:solidFill>
              </a:rPr>
              <a:t> </a:t>
            </a:r>
            <a:endParaRPr lang="es-ES" altLang="es-AR" b="1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6477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84931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Users\sl133p\Desktop\documentos sil\CM\Indo-Argentina Chamber of Commerce Agreement\Final Logo Indo A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11287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1908175" y="1196975"/>
            <a:ext cx="5327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_tradnl" altLang="es-AR" sz="4000" b="1">
                <a:latin typeface="Century Schoolbook" pitchFamily="18" charset="0"/>
              </a:rPr>
              <a:t>Muchas gracias por su atención!</a:t>
            </a:r>
            <a:endParaRPr lang="es-AR" altLang="es-AR" sz="4000"/>
          </a:p>
        </p:txBody>
      </p:sp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4139952" y="3140968"/>
            <a:ext cx="3448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_tradnl" b="1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hlinkClick r:id="rId5"/>
              </a:rPr>
              <a:t>www.indo-arg.com</a:t>
            </a:r>
            <a:endParaRPr lang="es-ES_tradnl" b="1" dirty="0">
              <a:ln>
                <a:solidFill>
                  <a:srgbClr val="000099"/>
                </a:solidFill>
              </a:ln>
              <a:solidFill>
                <a:srgbClr val="000099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s-ES_tradnl" b="1" dirty="0"/>
              <a:t>president@indo-arg.com</a:t>
            </a:r>
          </a:p>
          <a:p>
            <a:pPr algn="ctr">
              <a:spcBef>
                <a:spcPct val="50000"/>
              </a:spcBef>
              <a:defRPr/>
            </a:pPr>
            <a:endParaRPr lang="es-ES_tradnl" b="1" dirty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307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2873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95513" y="620713"/>
            <a:ext cx="4568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AR" b="1">
                <a:solidFill>
                  <a:srgbClr val="E41F1F"/>
                </a:solidFill>
                <a:latin typeface="Century Schoolbook" pitchFamily="18" charset="0"/>
              </a:rPr>
              <a:t>ASPECTOS ECONÓMICOS:</a:t>
            </a:r>
            <a:endParaRPr lang="es-ES" altLang="es-AR" b="1">
              <a:solidFill>
                <a:srgbClr val="E41F1F"/>
              </a:solidFill>
              <a:latin typeface="Century Schoolbook" pitchFamily="18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427538" y="4149725"/>
            <a:ext cx="3998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AR" sz="2000" b="1">
                <a:solidFill>
                  <a:srgbClr val="00338F"/>
                </a:solidFill>
                <a:latin typeface="Century Schoolbook" pitchFamily="18" charset="0"/>
              </a:rPr>
              <a:t>Recibir Inversión de la India</a:t>
            </a:r>
            <a:endParaRPr lang="es-EC" altLang="es-AR" sz="2000">
              <a:latin typeface="Century Schoolbook" pitchFamily="18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632325" y="2936875"/>
            <a:ext cx="390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C" altLang="es-AR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692275" y="1268413"/>
            <a:ext cx="58324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s-ES" altLang="es-AR" sz="1600">
                <a:latin typeface="Century Schoolbook" pitchFamily="18" charset="0"/>
              </a:rPr>
              <a:t>Gran </a:t>
            </a:r>
            <a:r>
              <a:rPr lang="es-ES" altLang="es-AR" sz="1600" b="1">
                <a:latin typeface="Century Schoolbook" pitchFamily="18" charset="0"/>
              </a:rPr>
              <a:t>crecimiento económico </a:t>
            </a:r>
            <a:r>
              <a:rPr lang="es-ES" altLang="es-AR" sz="1600">
                <a:latin typeface="Century Schoolbook" pitchFamily="18" charset="0"/>
              </a:rPr>
              <a:t>– desarrollo clase media – elevada capacitación técnica de población.</a:t>
            </a:r>
          </a:p>
          <a:p>
            <a:pPr eaLnBrk="1" hangingPunct="1"/>
            <a:r>
              <a:rPr lang="es-ES" altLang="es-AR" sz="1600">
                <a:latin typeface="Century Schoolbook" pitchFamily="18" charset="0"/>
              </a:rPr>
              <a:t>2.    Creciente </a:t>
            </a:r>
            <a:r>
              <a:rPr lang="es-ES" altLang="es-AR" sz="1600" b="1">
                <a:latin typeface="Century Schoolbook" pitchFamily="18" charset="0"/>
              </a:rPr>
              <a:t>apertura comercial</a:t>
            </a:r>
            <a:r>
              <a:rPr lang="es-ES" altLang="es-AR" sz="1600">
                <a:latin typeface="Century Schoolbook" pitchFamily="18" charset="0"/>
              </a:rPr>
              <a:t>.</a:t>
            </a:r>
          </a:p>
          <a:p>
            <a:pPr eaLnBrk="1" hangingPunct="1">
              <a:buFontTx/>
              <a:buAutoNum type="arabicPeriod" startAt="3"/>
            </a:pPr>
            <a:r>
              <a:rPr lang="es-ES" altLang="es-AR" sz="1600" b="1">
                <a:latin typeface="Century Schoolbook" pitchFamily="18" charset="0"/>
              </a:rPr>
              <a:t>Ventajas tecnológicas</a:t>
            </a:r>
            <a:r>
              <a:rPr lang="es-ES" altLang="es-AR" sz="1600">
                <a:latin typeface="Century Schoolbook" pitchFamily="18" charset="0"/>
              </a:rPr>
              <a:t>, en costos y de gestión.</a:t>
            </a:r>
          </a:p>
          <a:p>
            <a:pPr eaLnBrk="1" hangingPunct="1">
              <a:buFontTx/>
              <a:buAutoNum type="arabicPeriod" startAt="3"/>
            </a:pPr>
            <a:r>
              <a:rPr lang="es-ES" altLang="es-AR" sz="1600">
                <a:latin typeface="Century Schoolbook" pitchFamily="18" charset="0"/>
              </a:rPr>
              <a:t>Séptimo país del mundo en extensión, </a:t>
            </a:r>
            <a:r>
              <a:rPr lang="es-ES" altLang="es-AR" sz="1600" b="1">
                <a:latin typeface="Century Schoolbook" pitchFamily="18" charset="0"/>
              </a:rPr>
              <a:t>3era mayor economía del mundo</a:t>
            </a:r>
            <a:r>
              <a:rPr lang="es-ES" altLang="es-AR" sz="1600">
                <a:latin typeface="Century Schoolbook" pitchFamily="18" charset="0"/>
              </a:rPr>
              <a:t> en 2014, segundo más poblado. Según proyecciones demográficas </a:t>
            </a:r>
            <a:r>
              <a:rPr lang="es-ES" altLang="es-AR" sz="1600" b="1">
                <a:latin typeface="Century Schoolbook" pitchFamily="18" charset="0"/>
              </a:rPr>
              <a:t>	1ero para 2030. </a:t>
            </a:r>
          </a:p>
          <a:p>
            <a:pPr eaLnBrk="1" hangingPunct="1">
              <a:buFontTx/>
              <a:buAutoNum type="arabicPeriod" startAt="3"/>
            </a:pPr>
            <a:r>
              <a:rPr lang="es-ES" altLang="es-AR" sz="1600">
                <a:latin typeface="Century Schoolbook" pitchFamily="18" charset="0"/>
              </a:rPr>
              <a:t>Se estima que India será la </a:t>
            </a:r>
            <a:r>
              <a:rPr lang="es-ES" altLang="es-AR" sz="1600" b="1">
                <a:latin typeface="Century Schoolbook" pitchFamily="18" charset="0"/>
              </a:rPr>
              <a:t>mayor fuente de empresas multinacionales</a:t>
            </a:r>
            <a:r>
              <a:rPr lang="es-ES" altLang="es-AR" sz="1600">
                <a:latin typeface="Century Schoolbook" pitchFamily="18" charset="0"/>
              </a:rPr>
              <a:t> de mercados emergentes </a:t>
            </a:r>
            <a:r>
              <a:rPr lang="es-ES" altLang="es-AR" sz="1600" b="1">
                <a:latin typeface="Century Schoolbook" pitchFamily="18" charset="0"/>
              </a:rPr>
              <a:t>para el 2024</a:t>
            </a:r>
            <a:r>
              <a:rPr lang="es-ES" altLang="es-AR" sz="1600">
                <a:latin typeface="Century Schoolbook" pitchFamily="18" charset="0"/>
              </a:rPr>
              <a:t>.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755650" y="4149725"/>
            <a:ext cx="350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AR" altLang="es-AR" sz="2000" b="1">
                <a:solidFill>
                  <a:srgbClr val="00338F"/>
                </a:solidFill>
                <a:latin typeface="Century Schoolbook" pitchFamily="18" charset="0"/>
              </a:rPr>
              <a:t>Entrar al Mercado Indio</a:t>
            </a:r>
            <a:r>
              <a:rPr lang="en-US" altLang="es-AR" sz="2000">
                <a:latin typeface="Century Schoolbook" pitchFamily="18" charset="0"/>
              </a:rPr>
              <a:t> </a:t>
            </a:r>
            <a:endParaRPr lang="es-AR" altLang="es-AR" sz="2000"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988" y="4797425"/>
            <a:ext cx="2951162" cy="9239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1800" dirty="0">
                <a:solidFill>
                  <a:srgbClr val="00338F"/>
                </a:solidFill>
                <a:latin typeface="Century Schoolbook" pitchFamily="18" charset="0"/>
              </a:rPr>
              <a:t>• Tamaño/Mercado</a:t>
            </a:r>
          </a:p>
          <a:p>
            <a:pPr>
              <a:defRPr/>
            </a:pPr>
            <a:r>
              <a:rPr lang="es-AR" sz="1800" dirty="0">
                <a:solidFill>
                  <a:srgbClr val="00338F"/>
                </a:solidFill>
                <a:latin typeface="Century Schoolbook" pitchFamily="18" charset="0"/>
              </a:rPr>
              <a:t>• Mercados en Expansión</a:t>
            </a:r>
          </a:p>
          <a:p>
            <a:pPr>
              <a:defRPr/>
            </a:pPr>
            <a:r>
              <a:rPr lang="es-AR" sz="1800" dirty="0">
                <a:solidFill>
                  <a:srgbClr val="00338F"/>
                </a:solidFill>
                <a:latin typeface="Century Schoolbook" pitchFamily="18" charset="0"/>
              </a:rPr>
              <a:t>• Apoyo del Gobierno</a:t>
            </a:r>
            <a:endParaRPr lang="es-AR" sz="1800" dirty="0"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4797152"/>
            <a:ext cx="290335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AR" sz="1800" dirty="0">
                <a:solidFill>
                  <a:srgbClr val="00338F"/>
                </a:solidFill>
                <a:latin typeface="Century Schoolbook" pitchFamily="18" charset="0"/>
              </a:rPr>
              <a:t>• Globalización</a:t>
            </a:r>
          </a:p>
          <a:p>
            <a:pPr>
              <a:defRPr/>
            </a:pPr>
            <a:r>
              <a:rPr lang="es-AR" sz="1800" dirty="0">
                <a:solidFill>
                  <a:srgbClr val="00338F"/>
                </a:solidFill>
                <a:latin typeface="Century Schoolbook" pitchFamily="18" charset="0"/>
              </a:rPr>
              <a:t>• Materias Primas</a:t>
            </a:r>
          </a:p>
          <a:p>
            <a:pPr>
              <a:defRPr/>
            </a:pPr>
            <a:r>
              <a:rPr lang="es-AR" sz="1800" dirty="0">
                <a:solidFill>
                  <a:srgbClr val="00338F"/>
                </a:solidFill>
                <a:latin typeface="Century Schoolbook" pitchFamily="18" charset="0"/>
              </a:rPr>
              <a:t>• Capacidad de Inversión</a:t>
            </a:r>
          </a:p>
          <a:p>
            <a:pPr>
              <a:defRPr/>
            </a:pPr>
            <a:r>
              <a:rPr lang="es-AR" sz="1800" dirty="0">
                <a:solidFill>
                  <a:srgbClr val="00338F"/>
                </a:solidFill>
                <a:latin typeface="Century Schoolbook" pitchFamily="18" charset="0"/>
              </a:rPr>
              <a:t>• Apoyo Gubernamental</a:t>
            </a:r>
            <a:endParaRPr lang="es-AR" sz="1800" dirty="0">
              <a:latin typeface="Century Schoolbook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339975" y="4508500"/>
            <a:ext cx="287338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4" name="Down Arrow 13"/>
          <p:cNvSpPr/>
          <p:nvPr/>
        </p:nvSpPr>
        <p:spPr>
          <a:xfrm>
            <a:off x="6084888" y="4508500"/>
            <a:ext cx="2873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84438" y="476250"/>
            <a:ext cx="3843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AR" b="1">
                <a:solidFill>
                  <a:srgbClr val="E41F1F"/>
                </a:solidFill>
                <a:latin typeface="Century Schoolbook" pitchFamily="18" charset="0"/>
              </a:rPr>
              <a:t>PBI/CONSUMO INDIA:</a:t>
            </a:r>
            <a:endParaRPr lang="es-ES" altLang="es-AR" b="1">
              <a:solidFill>
                <a:srgbClr val="E41F1F"/>
              </a:solidFill>
              <a:latin typeface="Century Schoolbook" pitchFamily="18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755650" y="1341438"/>
            <a:ext cx="75612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en-US" altLang="es-AR" sz="2000">
                <a:latin typeface="Century Schoolbook" pitchFamily="18" charset="0"/>
              </a:rPr>
              <a:t> En 2013, el PBI ha crecido un 4.4% respecto a 2012.</a:t>
            </a:r>
          </a:p>
          <a:p>
            <a:pPr algn="just" eaLnBrk="1" hangingPunct="1">
              <a:buFont typeface="Arial" charset="0"/>
              <a:buChar char="•"/>
            </a:pPr>
            <a:endParaRPr lang="es-AR" altLang="es-AR" sz="2000">
              <a:latin typeface="Century Schoolbook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endParaRPr lang="es-AR" altLang="es-AR">
              <a:latin typeface="HelveticaNeueLT Pro 55 Roman" pitchFamily="34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55650" y="4292600"/>
            <a:ext cx="7777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AR" altLang="es-AR" sz="2000">
                <a:latin typeface="Century Schoolbook" pitchFamily="18" charset="0"/>
              </a:rPr>
              <a:t> Gran expectativa en el PBI de India desde que asumió Modi.</a:t>
            </a:r>
          </a:p>
          <a:p>
            <a:pPr eaLnBrk="1" hangingPunct="1">
              <a:buFont typeface="Arial" charset="0"/>
              <a:buChar char="•"/>
            </a:pPr>
            <a:r>
              <a:rPr lang="es-AR" altLang="es-AR" sz="2000">
                <a:latin typeface="Century Schoolbook" pitchFamily="18" charset="0"/>
              </a:rPr>
              <a:t> Pronostican que crecerá entre 6 – 8% en los próximos 3 años.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s-AR" sz="2000">
                <a:latin typeface="Century Schoolbook" pitchFamily="18" charset="0"/>
              </a:rPr>
              <a:t> Se preparan para futuras inversiones.</a:t>
            </a:r>
            <a:endParaRPr lang="es-AR" altLang="es-AR" sz="2000">
              <a:latin typeface="Century Schoolbook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55650" y="2205038"/>
          <a:ext cx="3568700" cy="1584325"/>
        </p:xfrm>
        <a:graphic>
          <a:graphicData uri="http://schemas.openxmlformats.org/drawingml/2006/table">
            <a:tbl>
              <a:tblPr/>
              <a:tblGrid>
                <a:gridCol w="887404"/>
                <a:gridCol w="1249999"/>
                <a:gridCol w="1431297"/>
              </a:tblGrid>
              <a:tr h="31686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Evolución anual PIB Per </a:t>
                      </a:r>
                      <a:r>
                        <a:rPr lang="es-A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capita </a:t>
                      </a:r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PIB Per C.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Var.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>
                          <a:solidFill>
                            <a:srgbClr val="4F0000"/>
                          </a:solidFill>
                          <a:latin typeface="Arial"/>
                        </a:rPr>
                        <a:t>12859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>
                          <a:solidFill>
                            <a:srgbClr val="4F0000"/>
                          </a:solidFill>
                          <a:latin typeface="Arial"/>
                        </a:rPr>
                        <a:t>13370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5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>
                          <a:solidFill>
                            <a:srgbClr val="4F0000"/>
                          </a:solidFill>
                          <a:latin typeface="Arial"/>
                        </a:rPr>
                        <a:t>12667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16463" y="2205038"/>
          <a:ext cx="3594100" cy="1584323"/>
        </p:xfrm>
        <a:graphic>
          <a:graphicData uri="http://schemas.openxmlformats.org/drawingml/2006/table">
            <a:tbl>
              <a:tblPr/>
              <a:tblGrid>
                <a:gridCol w="915208"/>
                <a:gridCol w="1487214"/>
                <a:gridCol w="1191678"/>
              </a:tblGrid>
              <a:tr h="28191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Evolución anual PIB India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25603"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PIB Mill. 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Var.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325603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>
                          <a:solidFill>
                            <a:srgbClr val="4F0000"/>
                          </a:solidFill>
                          <a:latin typeface="Arial"/>
                        </a:rPr>
                        <a:t>15.985.987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03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 dirty="0">
                          <a:solidFill>
                            <a:srgbClr val="4F0000"/>
                          </a:solidFill>
                          <a:latin typeface="Arial"/>
                        </a:rPr>
                        <a:t>16.410.420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603"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1" i="0" u="none" strike="noStrike" dirty="0">
                          <a:solidFill>
                            <a:srgbClr val="4F0000"/>
                          </a:solidFill>
                          <a:latin typeface="Arial"/>
                        </a:rPr>
                        <a:t>15.336.381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51050" y="476250"/>
            <a:ext cx="503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AR" b="1">
                <a:solidFill>
                  <a:srgbClr val="E41F1F"/>
                </a:solidFill>
                <a:latin typeface="Century Schoolbook" pitchFamily="18" charset="0"/>
              </a:rPr>
              <a:t>CRECIMIENTO ECONÓMICO:</a:t>
            </a:r>
            <a:endParaRPr lang="es-ES" altLang="es-AR" b="1">
              <a:solidFill>
                <a:srgbClr val="E41F1F"/>
              </a:solidFill>
              <a:latin typeface="Century Schoolbook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822825" y="1439863"/>
            <a:ext cx="371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C" altLang="es-AR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632325" y="2936875"/>
            <a:ext cx="390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C" altLang="es-AR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59055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6877050" y="2420938"/>
            <a:ext cx="976313" cy="287337"/>
          </a:xfrm>
          <a:prstGeom prst="leftArrow">
            <a:avLst>
              <a:gd name="adj1" fmla="val 50000"/>
              <a:gd name="adj2" fmla="val 849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C" altLang="es-AR"/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912813" y="998538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altLang="es-AR" sz="2200">
                <a:latin typeface="Century Schoolbook" pitchFamily="18" charset="0"/>
              </a:rPr>
              <a:t>India, segundo país del mundo más atractivo para la inversión directa extranjera.</a:t>
            </a:r>
          </a:p>
        </p:txBody>
      </p:sp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3465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1979613" y="1773238"/>
            <a:ext cx="48244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24075" y="476250"/>
            <a:ext cx="4665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altLang="es-AR" b="1">
                <a:solidFill>
                  <a:srgbClr val="E41F1F"/>
                </a:solidFill>
                <a:latin typeface="Century Schoolbook" pitchFamily="18" charset="0"/>
              </a:rPr>
              <a:t>COYUNTURA ECONÓMICA:</a:t>
            </a:r>
            <a:endParaRPr lang="es-ES" altLang="es-AR" b="1">
              <a:solidFill>
                <a:srgbClr val="E41F1F"/>
              </a:solidFill>
              <a:latin typeface="Century Schoolbook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822825" y="1439863"/>
            <a:ext cx="371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C" altLang="es-AR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32325" y="2936875"/>
            <a:ext cx="390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C" altLang="es-AR"/>
          </a:p>
        </p:txBody>
      </p:sp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53419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912813" y="998538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altLang="es-AR" sz="2200">
                <a:latin typeface="Century Schoolbook" pitchFamily="18" charset="0"/>
              </a:rPr>
              <a:t>… por segundo año consecutivo y subiendo el interés empresarial …</a:t>
            </a:r>
          </a:p>
        </p:txBody>
      </p:sp>
      <p:sp>
        <p:nvSpPr>
          <p:cNvPr id="10247" name="AutoShape 12"/>
          <p:cNvSpPr>
            <a:spLocks noChangeArrowheads="1"/>
          </p:cNvSpPr>
          <p:nvPr/>
        </p:nvSpPr>
        <p:spPr bwMode="auto">
          <a:xfrm rot="1987929">
            <a:off x="1042988" y="2565400"/>
            <a:ext cx="914400" cy="358775"/>
          </a:xfrm>
          <a:prstGeom prst="rightArrow">
            <a:avLst>
              <a:gd name="adj1" fmla="val 50000"/>
              <a:gd name="adj2" fmla="val 637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C" altLang="es-AR"/>
          </a:p>
        </p:txBody>
      </p:sp>
      <p:sp>
        <p:nvSpPr>
          <p:cNvPr id="10248" name="7 Rectángulo"/>
          <p:cNvSpPr>
            <a:spLocks noChangeArrowheads="1"/>
          </p:cNvSpPr>
          <p:nvPr/>
        </p:nvSpPr>
        <p:spPr bwMode="auto">
          <a:xfrm>
            <a:off x="1785938" y="2000250"/>
            <a:ext cx="642937" cy="214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C" altLang="es-AR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4075" y="549275"/>
            <a:ext cx="4824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altLang="es-AR" b="1">
                <a:solidFill>
                  <a:srgbClr val="E41F1F"/>
                </a:solidFill>
                <a:latin typeface="Century Schoolbook" pitchFamily="18" charset="0"/>
              </a:rPr>
              <a:t>RASGOS ESTRUCTURALES:</a:t>
            </a:r>
            <a:endParaRPr lang="es-ES" altLang="es-AR" b="1">
              <a:solidFill>
                <a:srgbClr val="E41F1F"/>
              </a:solidFill>
              <a:latin typeface="Century Schoolbook" pitchFamily="18" charset="0"/>
            </a:endParaRPr>
          </a:p>
        </p:txBody>
      </p:sp>
      <p:sp>
        <p:nvSpPr>
          <p:cNvPr id="5" name="Circular Arrow 4"/>
          <p:cNvSpPr/>
          <p:nvPr/>
        </p:nvSpPr>
        <p:spPr>
          <a:xfrm rot="10800000" flipH="1">
            <a:off x="2411760" y="1268760"/>
            <a:ext cx="4104455" cy="4680519"/>
          </a:xfrm>
          <a:prstGeom prst="circularArrow">
            <a:avLst>
              <a:gd name="adj1" fmla="val 12500"/>
              <a:gd name="adj2" fmla="val 1282481"/>
              <a:gd name="adj3" fmla="val 20457681"/>
              <a:gd name="adj4" fmla="val 10800000"/>
              <a:gd name="adj5" fmla="val 12500"/>
            </a:avLst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 rot="21257259" flipH="1">
            <a:off x="2347128" y="967331"/>
            <a:ext cx="4306192" cy="470376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207454"/>
              <a:gd name="adj5" fmla="val 125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195513" y="1196975"/>
            <a:ext cx="4624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AR" b="1">
                <a:latin typeface="Biondi" pitchFamily="2" charset="0"/>
              </a:rPr>
              <a:t>Complejidad y diversidad</a:t>
            </a:r>
            <a:endParaRPr lang="es-AR" altLang="es-AR" b="1">
              <a:latin typeface="Biondi" pitchFamily="2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684213" y="2349500"/>
            <a:ext cx="2951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AR" b="1">
                <a:latin typeface="Biondi" pitchFamily="2" charset="0"/>
              </a:rPr>
              <a:t>Superpoblación y juventud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1042988" y="4149725"/>
            <a:ext cx="2449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AR" b="1">
                <a:latin typeface="Biondi" pitchFamily="2" charset="0"/>
              </a:rPr>
              <a:t>Economía en Desarrollo</a:t>
            </a:r>
            <a:endParaRPr lang="es-AR" altLang="es-AR" b="1">
              <a:latin typeface="Biondi" pitchFamily="2" charset="0"/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5651500" y="2349500"/>
            <a:ext cx="2592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AR" b="1">
                <a:latin typeface="Biondi" pitchFamily="2" charset="0"/>
              </a:rPr>
              <a:t>Estructura Productiva</a:t>
            </a:r>
            <a:endParaRPr lang="es-AR" altLang="es-AR" b="1">
              <a:latin typeface="Biondi" pitchFamily="2" charset="0"/>
            </a:endParaRP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3924300" y="5589588"/>
            <a:ext cx="395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s-AR" b="1">
                <a:latin typeface="Biondi" pitchFamily="2" charset="0"/>
              </a:rPr>
              <a:t>Sistema Democrático</a:t>
            </a:r>
            <a:endParaRPr lang="es-AR" altLang="es-AR" b="1">
              <a:latin typeface="Biond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5888"/>
            <a:ext cx="13684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2700338" y="260350"/>
            <a:ext cx="3873500" cy="652463"/>
          </a:xfrm>
        </p:spPr>
        <p:txBody>
          <a:bodyPr/>
          <a:lstStyle/>
          <a:p>
            <a:pPr eaLnBrk="1" hangingPunct="1"/>
            <a:r>
              <a:rPr lang="en-US" altLang="es-AR" sz="2800" smtClean="0">
                <a:solidFill>
                  <a:srgbClr val="FF0000"/>
                </a:solidFill>
                <a:latin typeface="Century Schoolbook" pitchFamily="18" charset="0"/>
              </a:rPr>
              <a:t>OPORTUNIDADES:</a:t>
            </a:r>
            <a:endParaRPr lang="es-AR" altLang="es-AR" sz="2800" smtClean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sz="quarter" idx="1"/>
          </p:nvPr>
        </p:nvSpPr>
        <p:spPr>
          <a:xfrm>
            <a:off x="755650" y="1052513"/>
            <a:ext cx="3748088" cy="4105275"/>
          </a:xfrm>
        </p:spPr>
        <p:txBody>
          <a:bodyPr/>
          <a:lstStyle/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Calzado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Mascota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Agroalimentario (vino)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Leche en polvo, leche de soja, pastas.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Agroindustrial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Infraestructuras  y Transportes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Energía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Energías renovables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Agua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Ferrocarriles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Autovías Nacionales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Puertos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Aeropuertos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Aviación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Construcción e inmobiliario</a:t>
            </a:r>
          </a:p>
          <a:p>
            <a:pPr eaLnBrk="1" hangingPunct="1"/>
            <a:endParaRPr lang="es-AR" altLang="es-AR" smtClean="0"/>
          </a:p>
        </p:txBody>
      </p:sp>
      <p:sp>
        <p:nvSpPr>
          <p:cNvPr id="12293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052513"/>
            <a:ext cx="4032250" cy="4032250"/>
          </a:xfrm>
        </p:spPr>
        <p:txBody>
          <a:bodyPr/>
          <a:lstStyle/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Mueble, iluminación y decoración de interiores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Maquinaria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Turismo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Servicios y Tecnología</a:t>
            </a:r>
          </a:p>
          <a:p>
            <a:pPr lvl="1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IT y BPO (Business Process Outsourcing)</a:t>
            </a:r>
          </a:p>
          <a:p>
            <a:pPr lvl="1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Telecomunicaciones</a:t>
            </a:r>
            <a:r>
              <a:rPr lang="en-US" altLang="es-AR" sz="1200" smtClean="0"/>
              <a:t>	</a:t>
            </a:r>
          </a:p>
          <a:p>
            <a:pPr lvl="1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Biotecnología	</a:t>
            </a:r>
          </a:p>
          <a:p>
            <a:pPr lvl="1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Farmaceútico</a:t>
            </a:r>
          </a:p>
          <a:p>
            <a:pPr eaLnBrk="1" hangingPunct="1"/>
            <a:r>
              <a:rPr lang="en-US" altLang="es-AR" sz="1200" smtClean="0">
                <a:latin typeface="Century Schoolbook" pitchFamily="18" charset="0"/>
              </a:rPr>
              <a:t>Industriales</a:t>
            </a:r>
          </a:p>
          <a:p>
            <a:pPr lvl="1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Componentes de automoción</a:t>
            </a:r>
          </a:p>
          <a:p>
            <a:pPr lvl="1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Equipamiento sanitario</a:t>
            </a:r>
          </a:p>
          <a:p>
            <a:pPr lvl="1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Cerámicos y materiales de 	construcción.</a:t>
            </a:r>
          </a:p>
          <a:p>
            <a:pPr lvl="1" indent="-273050" eaLnBrk="1" hangingPunct="1">
              <a:spcBef>
                <a:spcPts val="575"/>
              </a:spcBef>
              <a:buFont typeface="Wingdings 2" pitchFamily="18" charset="2"/>
              <a:buNone/>
            </a:pPr>
            <a:r>
              <a:rPr lang="en-US" altLang="es-AR" sz="1200" smtClean="0">
                <a:latin typeface="Century Schoolbook" pitchFamily="18" charset="0"/>
              </a:rPr>
              <a:t>		Procesado de alimentos.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s-AR" sz="1400" smtClean="0">
                <a:latin typeface="Century Schoolbook" pitchFamily="18" charset="0"/>
              </a:rPr>
              <a:t>		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s-AR" smtClean="0"/>
          </a:p>
        </p:txBody>
      </p:sp>
      <p:pic>
        <p:nvPicPr>
          <p:cNvPr id="12294" name="Picture 14" descr="https://encrypted-tbn3.gstatic.com/images?q=tbn:ANd9GcRSBePy04tuEdEW8UM-anwtBPfT3R1RoaRsLVrjvZEitwTZ5sJn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7191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12" descr="data:image/jpeg;base64,/9j/4AAQSkZJRgABAQAAAQABAAD/2wCEAAkGBxQTEhUUExQVFhQXFxgbGBgXFx0cGBccGBYYFxcZGBgcHiggGRwlGxUXITEiJSkrLi4uFx8zODMsNygtLiwBCgoKDg0OGhAQGiwlICQtMCwsLCwsLCwsLCwsLC8sLCwsLCwsLCwsLCwsLCwsLCw0LCwsLCwsLCwsLCwsLCwsLP/AABEIAMIBAwMBIgACEQEDEQH/xAAbAAABBQEBAAAAAAAAAAAAAAADAAECBAUGB//EAEIQAAIBAgQDBQYDBQcEAgMAAAECEQADBBIhMSJBUQUyYXGBE0JSkaGxBsHRYnKC4fAUIzOSorLCU9Li8WNzFSRD/8QAGgEAAgMBAQAAAAAAAAAAAAAAAAECAwQFBv/EACwRAAICAQMBBwQDAQEAAAAAAAABAhEDEiExQQQTMlFhgfAicZHBQqGx4TP/2gAMAwEAAhEDEQA/AOettbXVZBmZGmv+arWD7RALEyRBMFQRMjXeTp41jtvT2Tqf3W/2k/lXsZSPMvGnybPtleTJJJ6gfeordBFxcrkjvARtrJiPKsW1dI36aVO0mj5pWVnbfjG2u1EszpEe5SNlMEtu2jtouY5eJdG0gwBmPr0qV/H281ty1w5cwlWjWZY93NrmFc8gGpzbbTz8qt4fIU4jqH1kSAGG8jX3Kr1DePq2zZxDhlXhGxKxcncCdIhYgch9Kgl9Uu5oYDfRjB5gEiJGomDVW5dhl2mBoCCCIjbaYJ8ZnaoYrEBcpEj05qWAqVIrUXwGtMBIZYzKTBJho4lMQJHzrOxwAiLQyxzzaH/NWng8UpurcY5yCS+ZQVIBjYcoifOi2MTnLK65iDxQIOVdN4MLA30351Fkk3F2c3icsKwRdo97kY+LpFQs41sptELkhiF1IB70wTzy/WtHtuwgN02lcWw4Kh9wGGskaHYViITmDZToQdBWPIqNuOpInge1XtMCsKNJyiJAM1a/EeNVrxNoAJlWJRddPLpA9KoX8E4ZhkbQn3TRL2GcohIjQrqwGxkbn9r6VRqdUWaY6lIjfxbkKwIEiDAA1XyHwlaVzFXCinM2kqYP8Q/5fKlbw5KMCyDKQ3fB/ZO09R8qWHsrDKbi7SNGOq6/D0zfOoktiN6+7IpLNpKnU8tR9CR/DSd4ZXOzDX/a3z1PrUrCW4dSzHSRC8115t8JamU2zbIhyVM94DQ6HkeYX50ARClQyzqjZgfIwf8AifSreHaG4eoK+TxHorhfrQxiVm22RYIytJJ24TzjukHap2sQ8BScsFrZygL3py7dGzH0oIu2WvxRgtVuRHtFBg7gjQgjkdj61yuIjl9v512bf3uEPVGzej97/XI9K4/FJBqrtMeJIOySauD6FUimFTNQIrGdBETUluQI/r5bU1NFAyWbqP51EVNCIiNes/lSB0iB586AJKalvQ6mDTIsmtEy1BVMTGnXlUy1MgR0/r/3SqE0qRK15HYZk6Mf4h+lTwrLnXRtTHeHPT4fGh3kAZo04j96jZMNJ5GfkZr0rOPWwfCYdWJ4XyqCW4uQ/ho1pgfdJ4W97TVTAAjrQFvFM6hiAeEie8AZg+EgGDRcLlFxCSSmZZAEaE6gen29ajsRdgbgQe7y5k7zqNPX5VKxcTiDIMsAmCZ0YDr4mhYhtYG3LWTHKfH9aWG1bYbN/tJ+8UmSrYvB7YEgA5e7AMjnJkx6VYxOKtm2AbYVhIJEatvLKdtJ0HOsuzekAQdJ1E+EAjkAaPfskFwXUjhbMDIM6+Jnj6cqdlbjvuNeuN3UKxAPdUbgaairSYplYsHKZ47hgmQM05RtPpVS9f7oCglQVGmh1JmOY4tJprlhyFbKx0Kk5SNiTtHSk+R1a3DXsXcayZuNADAAk7xnkSddq5i5fY+83zNbuOuvNpPdTTiIGhYk7nXesN8IQSCUEH415acjWTPK3RqwJJCxWpU9VH04T9VolxCEKkEFcrQdInfT+MU7Wl9mpNxNCRsx0IBHu+DUb2wuXWL3GZnBBIQa8MLzHRaoLSphBxR8QI+YgfWPlUMO4DKTtOvlsfpU1dAQQHJH7QH5GiYu4odsttYmRJY6HUcwNj0pEuoK3wXNeRg+UwfpRcLZYuUAJJldBOvL/UBT4rFNIICiQp0UdIOsTuDTYzEuWDFiZCnU84g6fvA0C3ZJcK2Rg0LlIbiIBg6HTf4eVFYJJlixdM3CIGZdTxHX3W5c6AFHtGUbMGA9RK/XLT4QEhCATlcgwJ4TB/76BM6HsW/nL2wAq3FOnMllDrJ5wc9cp2jaia6LsSLVxMxBZWKwNQCHiSfK4dB9KzvxLYy3XH7RjymRTyK8ZRjenPt1RzRpjU2WoVzzqIamNTFOVFIdgqkFPSky0wMUDHFFtqOZigzThqBNF26QBCtp0118+RqvNDmpA+NMjRMMOc0qiG8fv+lNSHR3ONyZjwtrr3hzE/DVXMs6K3+b/wAanidcp5ZF+0flT2CFKsyFl2iSM0eNele5xlsguNy52hZkyJJG+o6daAb2s5Rp1LcvWjYpwW7uhUEAbCF09BH0p3txbADSS2qTOyg5h01MadKiJOkrHxmhJFtRxNrxR1018frQcLicrroohhPCOvjT4vEtIEmAFIEmBKiYHLagexMwNztEGeQj1pMaW25Yt4hhmEgDnwjcTptvUhiG1IOUFSIGmyz6iV+tQxiw5EZYJzTrqTMnpuBHhU+zFYuvCzCSDwkgyIJ8NKT4DarB3LjaS7GfEnnEfSrVixcuhUUa5jEeMiT07nM6RQbdlh3lJhucA+Ig6R+gouMt+ztNlvJnuLLKrAZAGGhg6yGIjwpSkkrFzsipfsf2rHrbA0NwKxWJITRmHKYUnpVL8SKntybaG2jgMFJmJGuvmPvT9h31sX7Vxriwra5cxIBBBIhd4M0/baWs6RcZxkgMF7wDMAdW00iscmmmzVG4zSXFFC20o6jbhb1By/8AM0K1cysD0IPyqzg2t5iMrmVYasBOhI0A6gc6D7deVtfUsfzj6VUXLqqGxC5WYdGI+tGu2mYKVUmVGwnukr9gKli8U2aRAlVPCoB2AOsTuDULt1mtrmYmGI1M7gR9jTFvsEu4ZsiliqxmXVh4MNN/ePKmuImRSXJgsOFfJt2j4jyoNv8Aw28GU/cH7ikmtth0ZT9GB+pFAUWXxCqbbKkmAeIk90ldhA90U1+4xF1CdAQQBoNGy7DT3qj/AGdjbUkZQGIltBBCkb789qOQgc6ly1vYaL/h5t9zqB0oI7BcGhZzGmqtPIe0tmT/AJoq3+MFHtSRsVU/6R+lUbWJJyzoMinKNuG8BMczAq/+K0IFqe97JZ89ZqX8GZ57ZYv7nIMDJInT6UI0bPqdY/rahVzmdNEacCnUVK6kGKBgjUCKLHyocUiSI04pMKQNBIeaaalGlR2oEPNKmpUhnfXCoVDlbundtO8dBw6nWhm6uXutvsW5/KoN3B4M31C/zqD6jx/lXpThpGpZ7SITupxqVJjo8xqRA1GgqvjbjTDqoygADi2jSJPOZ9arOeHbZ206SBp9DUQZ5a9aEiKgk7DNd0UwsZTyHJjG4PKKa3cbUjLwiScqjoIHU86YWGa3prlLTHTg/M/Wq2IxBQiV8l006SP6motpLcmleyNG/dYw2c7JprJ0jQTEaUbAY423F4hTBk5hIJ3ygbL5+FVMFeLezPsiYVhz1YEmZ5d4aVk9pG87kvoZ1BKqJ8tIquWSKjYo4tT0s6H8WfiNWy27ICujtNxQACCBEDqNp5wK5TDuWYyZLKw158JI+oFHvYWXWXQZlT3p90A92eYNCtYsK8BFzKSNZMxI6isU8nmzVjgoxqKKoqwbZNtYBMMw+YU/rRvatyCL5KPzmnN1/jaOg0+1Vd4iz6vQjhcK4dSVgSJJ6TrUDhI3dB5GftNIoOcnzNOFHSl3noFS8ybi2QvEzECNB4k8/Okt1QCFt8weI9J5adagW5Uqj3kg0Lr8/AazfUAhramRGhI5g+u3hT+1ZTcVYXh90Qe8p3328armrV2yPanMwEo2g1P+GeQ/MirISb5INJP56FNGlGJ4oZSZ597c71Zw1pma0QNCIJOgEsy7nwodi4gW4FWTAMt+8o7o05ncmnF4t7EsZhojkIYHQbDvVIk/n4D4a4qKuXVst0ZuQgBuEdfE1o/igGLXU2/+bCs7C2cqgv1vQvNv7sfIeNaX4ru9zMP/AOfy4miKmvCzNP8A9InHX7ZB1BHmKEKndbWoA1znydNcEsxHrU7TxP8AKfmaETSAoHQiajNSobCkSQjTAUhU1eNgPUTQMi415elIAaydfLekaagB1I6f18qepLh2Ow+o/WlSJWdtKhGGUnVT3v3h08qhbcNoEWYJ1LchJ5ilajK4/ZBHU6g/T9albt8IKsMxJBTYxl1bNtGketejOEIXRlaEXvKeZ+Icz40H+0nkFH8I/MVNDowO5Un0lWH0moLaJE6dInXrt0oJKupNMYwRjOxB0AHJug8BWLextxiSXf5mtu1YbjgE8PT9pf51mYnsx9wh+Ufes+aMmti3E4JsudlqWtgrLXA5POV0ER/k3rL7Qu5nJmeU9evnqTrRLeFbI4JUEFTq6+K9f2qr+xXncX0DH8orPKdxUS2EUpOVkrh0tnwj5O35EULEiMQfFgf8wDfnVplt+zXiYw7bKBuFPM/lVftKPaIRMFUOu+hK/lWfL4SyD+r2Zapqeh3mgSKrGCx1wqsjQyKzDfY7sfnRcZeY6E6VVqmctzRCNItYS4A0mr9rEBjAmshTVvCXQpM9KcZCnHqaJotz/HHjp8xFVrdzMJq82IIvrlAXiXUDXfqdR6Vpx8MyztS9n+ithMMYfNCgp737ynQbmi2rqqtvIJOc8TeSbLsPrVbCyc+5JX1Ooq1h7AAte0OvtDwjf3N/h+/hVgpevzYNhbZcksTlzXszc9UGg6nwq1+M7n97G0Kojpwz+dN2QDddNgssdNgC9sR4kx61T/Ft7NeudMxA8l4R9BU3tjZn5zRX3OdYb70OaRNNNc46qHBqQqFPNAEiagakGqVxByM+Yg/KgAUVNLc9PUxTCnmgBopwKannpQARV8R86VQzUqBHdCFKDKkupggnSQQAeLearG9BIIQddJM69Z/o1k28bxqTyYferStJI5qSD6Gu6sqk6Ry3iceTXS9xgDLsV0VYErAgxrrSweJcAklto02B0gwIonZGEZ8gg6vI4ZPCJMeEDw1oeKssCVW2YnvHRoEyIJ0E+ulWWZ9m9I1pmLQGYyrAAkk7GPrWbeXXlVm0GzqZQcQniXr51XazrDOs+p8OQpOSLYqmBCZg4J3U6xroQ2p8lrJIrocKEzRmOoYaL1UjmR1rLxeQGcrmRuWAmNNoP3rJmiuTTjlvQBf8NvBlPzDD9Khjjw2j4MPkQf8AlVmxfGW4BbXYHWTs4HWOfSg464WsqSAIcjQAbieX7tZZ+Blqf1r7/osVXvXQQQJ/SjHUeY/KqQBkSeMbH4xWecqLIRTKuK5UCrt62GEjluOn8qqOhG9VPzL4+REUdKBRre1NAzQwnd9TWi9tRiBmaeJdF1O/M7D61nYXu+prRTDM+I4RoDvy+da8XBiy+L2f6K9jEQLmUBBk5d48SjVt/lFGwdj/AAieFRLEnnDawOZhav8AZ34fukMAkuQAM+gGoPd7x25getabfhzb2lyWVShAgRMzvy4tI6VdpfUpllj0A/hkDMGiLdpMxHWc7AnqTC+k1y/at6SZ1JOprsb1k2bLoAZKqEjmAFDEnmdP9VcL2iGB4gR0kfrUc0koUHZ4uWVyKRH9RUBTk1CawnTROaamqSmgBAVOZpNHI1E0CHzUhTCnQE6UAOaUUopwKBDi0eh+VKraYcRrE+Y/Wnp0Fh/7U/KB5Iv6Vbu4257QkMYaDEx3gDy86p/2O58Deoj70e/hWi2TlHDGrKO6xHM9IrdFtMyNR9DWHaV1UfLcZSACpB8Y38iardpdqhrmYrqVE67yo1Gmm/jQrtr+61ZNYGpnnMiJ6R61XxdhRkJcdwTCtPCSvMDkBV+TI09imGOF20G9uDOXblO4q3i1XOTrvPzM1kKyD3n/AMoH/KtM4tRBynuJqW/ZAOgHhUoZb5HOFcEzCG2xI3XQbjXn4xWNiLhLGeUj6mj4jHyZCKI2mT9zFPjMS4uPBC8R7oA59QJqnLk1cE8cWuSOBsO2YBWMo2wPLi/41HEWCLBmNHUxInZhsD40sNcLPqxMqw1JO6MKGP8ABufwn/UP1qmXhZN3a+6/0NaMqPIfaqptCACZU9081NWcMeEeVUVeJB4knXqPH0rLPhF8OWGymf2xz+IePWoXCCJG3Pw8/CpeyJhSd+44+x8KsW8E5zGIuIOLow5kiq0T+5nPh51WlhrRLqu2ZgPmYq9isGE4lIErOXxG4onZiq7IZg5h6EGZqyMbaISnUWzfwPYSTkBzHUyxgeOlaFrCm4YW4sDSRP0ECq4NwMCoBE973duvLy3qy3bD2mBgJyY8LaHTVSJI8RWtzjBehztE5vncvW7PswyzGgOc+8dd5nYdOtEF62iBi4Y84EBTyliBPp86w8X22d8qx1XNHqJaPpQLPaGcgZVIJE6nSTvpUF2mD8LJrs0v5HQ28SGiJI01UZh9KPjOMFml9BqdSBsJB2H0rExHa1i23C0kcre/jxfzrK/tt1EVibqow0Y5sp+61GWdF0eyurNF8Ha3Nm03iban8qfNaGnsbYHgg+9CfHMUVgoYHfTSfNYqWFxAYT7IHXfMdPIHequ8o0d1fJzt38NOxPsmUjpqI8zECq5/DWJAkWwR1DLHpJE+ldtcvT3Rk/fAPyiQPRRSw1ku4BILGeJm6Ceev0quy6mcDf7Ivp3rVweOQkfMCKpmRI+Yr1S7bt29XufI5R6c/oDWL2t+JMOVNsW1uD9oT6yZM/KnuJ0cJFOtEuKCxyjTpUkt+s8hv8qCLZBjNOjkU7LFRpiJiKVSF4c0U+Ov5EClT2ANFG3t/uv/ALh/4GkFt/E/+Uf91HsG3lcQ50B3A7pHgeRNazO2TwV9QusTrownfpI3/SidqYeEVhJhmDTynKR6Ek/OqQuJySfNifsBWv2VjQ1u4mVFICsCSxkqTAAJ31AFWqSktLKppxepGEasXFZltwCdCNB0Yn7MK0MRdcAhlAY6g5QDrzBA1qtjLjezHG5XMYknmB6bqajKDiSU9VFU4R+Yj97T70bGWBmBLoJVDuT7i/CDVM0bEnRD1QfQlfyqss3sNghbFxNWPENgBz6k/lUVZfZXQqxwjUmTo6+AFQwVpzcXKpPENh4irl3B5EuzE5TpInQ9JmnTaZCbSa9v9KeEPAPX701zAkywOU/fzpsEeH1NF1rNyi1tp7D2cWPZBco3B16nQx4a097FuxJJJkc9J0j9KgloCpwP/dLSPUCyE/X6/wDqrHZdkLcXpm23qS2WImIHU6D61o4K3aW3JGZzMMCYHLbT51bDHe5Rlyqq89ti5hMU9ti6MVIOhU9NRP8APpVTtTF/2k5rgCXogtsrdJHI+O25JoF64w4l0iAfHePtSW+r6MIP0/lWTNOSfoW4Vp3qzPh7bRqCfkfHoR41pjAiA/lJQ6CfiEcPnqPtUXtlREB0+FvupGx8VI8a2rP9ju21W0Ltq9IDIWDI4jdSRmzTy8dBVNRkatmrRjPbA3CuD4QdNtRz13UifDanwBuhmWy2h3tniDjowjU+Y9a28Hg7IfiD5djlMN56gjTppV252exUmw3tkAllUZbqD/5LMywHxKXHiKcYSXz5Q43HjjyMEdkzDqfYXJ4kUhvkoMDyJ06VqnEQuVhLSJYni6GQIH0qkQDqD/XnT550bQ9f1qwkW0xHXbr/AF/XjRRbVuh5/LXTr6VmmQdf6/Wppc/ofmOf1p2GxcxOBRxldQw8d/nvWB2j+Dxq1l4/Zf8AJh+Yro8HcuMQqKbhOwUSfOOnjIAqGNxYQlWIkGIUhp9RpRqDSedXrD2zxAiOY2nwNBLE7612mPuSjNkAkGdJO8a+pFcY51NSTsrlGhiaY04FKpEBwhPI/KlV21etgAOhZuZka/MdKVIY1xCrEdDHyq92dnLgZWPuyBMZgVH3oWLxbnK2duJRzO44T9Vn1qu19pBzMSOpmtqdMzNOSNG1hydHQxEa8JHQgn7VO32cAWy3FIKtGYrPDxjQE81rOxUe0Y7Scw8m4h96NgcRDrO0j5HQ/Q1apJ8lbjKrTNLD5CpFx+MRlIBKgTJnQUS32eLqsiFrhEMFWBoM0xqfiqlZzCRlJmRp4H9as4e1cYvIiVO/DsQ3OOlW0nsylprdMyXZV09nr+0T+UUW9ijktkZV7w0Ucmncyfep7uB6so67n7A09yygtrJZuNtgANVTmSftWdxaNFxdDpeaAc7H1M0S+ktdVdznA+dVBiAp0QfxEn7QPpV7tHtH+8fLwiTounPw/Op6k1TISi72M3CKVDKQQQdQdx51ct2GaIGnU6D5mns4p2ViFBYFQDEmIb9BUbSM11PaOBxLoTJ36CY9YqhY0upNyk/Jf2SCoGhmk66L4b6ny6UruIgqLaalZ6tudumkbVUYqJIUtru2g+Q1+tWMbcdmyAHRVGVRA7omQN9etTSS4QtNvclctnIvtH1LMYGp0AA8BudzV/B4fMiZAYMxzPe+9Z+KtBcqs2oUSF1Mni32G46+VdX2HkgJAAjLlJ1JBk+ZmSPpUlHVaKss9CTOcxhKkofA/TT71XroO3OyGJLji6/F/wCX38651lI3/ka5+WLjKmbcEozimi3hLhnLIjXvbaCfSrVizbuNxEoIMkCWEDkJGYTG5p8Bc4FUqCjBiJGqkFtVYc9BI2PMbGrmCRAW4R3WGup1ET9Z9Ko7pN2W9Tet2CltSx9qmkXQZPgM0T/C+tI4cHjtsQy6hlJVl8dNV8xp41gYbGXsM0o2h35qw6MDofWtjDYu1fjKRYvcgT/dsf2W3Q+B015VZZMnev27xIv8Nz/r211P/wB1oQH/AH1huoas7H4F7RAcAqwlHU5kcdUfmPDccwKuX5RiMQhRlE5gNx1KjRh4r9a3uxcE627zQj25P90eIK4jLcg90jWDpIkHQEUUM5bB4Z3OVVLDy7vmeXrV6x2ZaTW4zOfhTRfW5r/pB86u4tmYENOhnLsNdyQNzrudTrVdQToBpy6D+h9hQqvcJWltyPiL7MhtpFpDutvhn95u83qTWOOxGEQdBJ21+e3Kt+3gp7x9KO9jhIBiRHlTlT4RCDkuWcp21IwwEzyE+rHy11rgbgIJBrufxfhLq29iw6rqAANNtt964MNRHglPdhEcjYxTTUJqU1IromH8BSqAXxH1/SlQOjaBQ2+65KtPeGzafD1UfOg+0X/pj1Y/lFGwllc2U3FhgV2bn3fd+ICg+yQbufRf1IrYZVXyw1/EcKMEQaFTudVOm5I2K0IYxh09FUflRbYtm2w4zlIYaAad1tZPVflQc6fAfV/0AoBJeQfGYx85OdiDDRJjiAb86JgLgLgdZHjxAr+dCxGI4UIRBwkHQnun9okbFahZxrKykEiCDwgLsZ5VNTaIuNrg08gKwqNPxECI3nwPLc6UG9gWKkSJDroOI91p0UE8qoXEcuwGZiCRzJ0Jq5hDdS28Nk1Xdsu+YGRMmpvIpbMhocd0yv8A2QdHbyAUaeJP5VfxOGAZ2hV4jvxHnO5j6c6o3L/xXWOnuj82inx19RceFniPeJPPoIH3qFxRJqTZbuuvsyoZ3llkAaTx7AaRFAwlkBpMLCseI66AkcI1G3OoB7jWgFmC7TlEDQLExA5neo2LIVXZnHdiF1PEQPLaedJyBRpPcjYKZlABYkgSdBqeg1+tG/vLz/CjMegUCfrA8zTYB9WNtJKqYJ4jJ4Qeg1M7cqtYHD6NcuNmMZVAMnXfXbadp3pxTk6CTS3J4GyvtC8FyCWG+X9kRueQ5VfsK2mYy7HuiMqqDqWOwEjl0O1PasmBb7s8TKvfyjYMTt116rpWjfdMKhNwD2jAZbY2UDul+sb67nbrWpJRRiyZLfqGuXWthRcbvjh+NR4j3h4777xVPF9nK+ugJ94d1vMf0a5HtXtRrjlmYknnVvsT8TMnDd1X4uf8Q5+e/nWDNKDdGzBiyRV9TpbGGyWghGwYjnB4pIPiCKr4Mzmnp+YrR/tKPbLIRBB5zy5dR41VweEaC2sHTQTEcz+nOs0lRrg75ETPSPHnTXezbTKGR8rEE5IJA1IgnrIrRsYMedBu2yrwPeH1H8qqNIuzcZdVRbvIl617q3Ncp5ZSNY8PCtL/APJthybqiYBLDkywWYN4GPtWdhQSwkeP03o/ajAWnkSCI+ZA/WrYeFmfLvOKD9hfiNSrres27oYaEyGTpDbwPQ+NbfZ/ZrXUL2RnVTDAd8afDuR4ivOsNaO6yOnQ+APM1q9m9sXLLggsjjmNDVJe0dXcsnlVc+Na2C/EtjEwMSuV/wDrWx/vTY+nyo2L7GcLnGW5b1h0Mj1ju0yLRglaw+1/wpYvyY9m/wASc/3l2P3rpWwp5fzpJbpkLPJe2PwriMPLZfaJ8aa/Ndx9vGsMGve1WsHtr8IWL8sF9nc+JI18xsfv41Kws8lDefz/AJU1dTe/AeJDEA22HIkkE+mUx86VFjMkYc/Gg/jH5Gj4ywJDZ14hOmY6+9sPiBqF7B5THtEjkeLUHUHQVO3ZVkKm4JXiGjbbMNvI+hraZG+osJbTOAXMNKmFPvCBvGxg+lBi2NOMn0X9ajkt/E3+Uf8AdR8Y1vMGAY5hm3A12bkfeBoDqOLqezMJ3WB4mJ0YQdo5qPnQDijyCjyUfcyaPhbyyyi2OJTEljqOIcx8P1qFu5cPdX/Kg+4E0AFxhuO577AweccSg7DTnUMPhjluSyrwjmCe+vJZPOiY225yF2HcHeae6Su2p2A5UPDogFyWJ4PdH7aczH2pi6Actsblm8hA+Zk/SrGKuzccIgnMeWY7+On0qODAZ1CWp1G8nn4QPmKlimYs2a4FBY8K+fwrp84pB1JYtGy2xccDQmCZIliO6NtFHSntWxkARGdmYnXQQugMDXcnnyojYcM+VULRC5mOVeEAGIPXxrTFkMcszbQQckKgjfiOkkzGmsirIQ1FUsmlFVcOQio5ksZ9mg9F205t1O1amEwbMwRBouhCmWZjuC+yjTlyG1WcPgoU3bjC0pEAQQY2Ee8xjSDHXpWd2n2+Avs7C+zQCNO8eskbTzjer9oIyucpuo/8L2Nx9vDKVXK1+ZJGqqf+RHKdB4bDi+0e0GuMWYkkmSTQsViCapPPORWLNnb2Ru7P2ZR+p8jMZpopTSIIrKbS32f2g9o6arzU7enQ16F2R2xbv2V4uNBBHNQO7K8x4j+VeZ0SxfZGzISGHMUAevYeMsz671l9o4jjQuYHJgOZA3E1znY34kMw0Anl7rf9p/rwrdxxF20SnLUjmOfqJHL6VBliNTDjnoQQdRt4a0+ItZ0jSJG4kaa6eO1YPYXtPahRMQTl31BHqN66lH//AFXGXMwvyv7JKSf9kf8Aqpxb0Mqml3iZjvZCHfX6+p5eVHtH2ilBbFzqSIVejZ958o9dqZcIO/dYAeelZPa/4tS2ClgT4nb0H6/KqkjQ2lySxFh7EHMCp2g6/I6+o0rZ7A/FFyy023K9RyPmNjXl+O7QuXWJdiSfGrGD7YZdGEj6j571LSVWme+4PtbC4rvxh7p5j/CY+Pwf1qaftDsx7ffXQ7MNQfJvyOteTdndrSJVpH1HmK7P8Pfi+5aGWQ9s7231U/p/W9An6ms1rpr96HW1hnw+K/wW9ld/6TnQ/uN+X0FVMXg2RstxSrff8mHlTRBooUqL/ZzSpkTxm2tt1yy+ZZK8I1G5XflqR6+FCtXUUghXMdWAkcx3emlWXUrDrctFZ0ITUHx4NDU3bMMyXUBHeVUI/iACbdenlW0z2Vr+RTwoSpErLcj5AbbeYo9pXa2QLIlTmHCx0MBtyR0Pzqdi4XGQ3rkzKwp0PMbjQ/Q+tDtWSrSUvMRMgrEjYgkk8pFArI2rl1GVpRYIPuKdPKDUMXah2DXZgmIzMY3HKNo50S/hAh0QQdVL3BqPIQZ5H1o72yyqy5NOFslsuZXbVgfdjnyNAWuSrkQokK7kFhyHRttepo1hSBc4bacHvGT315MSfpVm1hne2y/3jQymMwHIg8C5j05VewXYL5HJVEBAEkftA6lyY7vw1JRb4K5ZYx5Zk4JczglnuZQWhRC6Akanb5UTs7D8UhUhBJge0aeQnuCTHStj2GHtqfaXTcY8l4oEzueHcDYcqDf/ABGqDLZRUHU8TT1k6DToKnorxMqeZy2gr/r5+A2C7GYD2t5ghPda62Zh1aNvLvanwol7tmzZEWVLMPffXUcwvL7eFczje1WuElmLE8yZNUGuEneovPGPhGuzTyO5v2NLtDtZ7jZnYsT1P9RWc9+enyoU1IRHjWWWRy5NkMUYKkAuGhNR7ygbE+OkfKhVWXohFKnpl8aRImDpTE1OADvI8o+f9Go0CImtrsf8QvaGRuK2SJ66eO5HhWMwpopNDTo9I/D19Z9opGoOo5dfLb6mpdr/AIpS2Moc3W5SeEHr+0fH615xavMvdJE7+NMZOtLSS1ml2n23dvHiYx0rNJqNSCzUiDGFOo0JimYRTCgCdu4VMqSD1FbOB7b2FzQ/ENvUcqxQKiTypNDTPQsF2oRGunIjau47F/GbZRbvgXrXRu8P3W3/AK5V4XhMa9s8J06HY10XZvbAbQHK3Q8/I1Gh15HuKtgXGYYhkB91lkr4EwZ+dKvKV7TMc6agVehjdl4h/aoMzQTBEmCOhHOqdzF3A+juOLkx60qVb+hzkvqY/ad9vasMzRm2k1awih2TPxTb1za+8Rz8BSpUupN+FGnjrYWwSoAIbSBESNYitTsK0GsSwDGBqRJ0Kxv5n50qVacPiMOd/R7mji2K2TlJGnLSuHxd5mJzMx8yTSpVbkKezLdmbfaq529fypUq5uQ7OIHZ3HnUGpUqpLhDnTilSoQSGub1Fxt6/elSoBEFGtRpUqRNDk0hSpUMENRPdpqVIfUe1UDT0qYmJ6Kg0+dKlQICXJ3JPnSX86VKgbCk6kcv5UE0qVDEhqQpUqBnQ9nXCbaySdOviaelSqsmf//Z"/>
          <p:cNvSpPr>
            <a:spLocks noChangeAspect="1" noChangeArrowheads="1"/>
          </p:cNvSpPr>
          <p:nvPr/>
        </p:nvSpPr>
        <p:spPr bwMode="auto">
          <a:xfrm>
            <a:off x="13335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2296" name="AutoShape 14" descr="data:image/jpeg;base64,/9j/4AAQSkZJRgABAQAAAQABAAD/2wCEAAkGBxQTEhUUExQVFhQXFxgbGBgXFx0cGBccGBYYFxcZGBgcHiggGRwlGxUXITEiJSkrLi4uFx8zODMsNygtLiwBCgoKDg0OGhAQGiwlICQtMCwsLCwsLCwsLCwsLC8sLCwsLCwsLCwsLCwsLCwsLCw0LCwsLCwsLCwsLCwsLCwsLP/AABEIAMIBAwMBIgACEQEDEQH/xAAbAAABBQEBAAAAAAAAAAAAAAADAAECBAUGB//EAEIQAAIBAgQDBQYDBQcEAgMAAAECEQADBBIhMSJBUQUyYXGBE0JSkaGxBsHRYnKC4fAUIzOSorLCU9Li8WNzFSRD/8QAGgEAAgMBAQAAAAAAAAAAAAAAAAECAwQFBv/EACwRAAICAQMBBwQDAQEAAAAAAAABAhEDEiExQQQTMlFhgfAicZHBQqGx4TP/2gAMAwEAAhEDEQA/AOettbXVZBmZGmv+arWD7RALEyRBMFQRMjXeTp41jtvT2Tqf3W/2k/lXsZSPMvGnybPtleTJJJ6gfeordBFxcrkjvARtrJiPKsW1dI36aVO0mj5pWVnbfjG2u1EszpEe5SNlMEtu2jtouY5eJdG0gwBmPr0qV/H281ty1w5cwlWjWZY93NrmFc8gGpzbbTz8qt4fIU4jqH1kSAGG8jX3Kr1DePq2zZxDhlXhGxKxcncCdIhYgch9Kgl9Uu5oYDfRjB5gEiJGomDVW5dhl2mBoCCCIjbaYJ8ZnaoYrEBcpEj05qWAqVIrUXwGtMBIZYzKTBJho4lMQJHzrOxwAiLQyxzzaH/NWng8UpurcY5yCS+ZQVIBjYcoifOi2MTnLK65iDxQIOVdN4MLA30351Fkk3F2c3icsKwRdo97kY+LpFQs41sptELkhiF1IB70wTzy/WtHtuwgN02lcWw4Kh9wGGskaHYViITmDZToQdBWPIqNuOpInge1XtMCsKNJyiJAM1a/EeNVrxNoAJlWJRddPLpA9KoX8E4ZhkbQn3TRL2GcohIjQrqwGxkbn9r6VRqdUWaY6lIjfxbkKwIEiDAA1XyHwlaVzFXCinM2kqYP8Q/5fKlbw5KMCyDKQ3fB/ZO09R8qWHsrDKbi7SNGOq6/D0zfOoktiN6+7IpLNpKnU8tR9CR/DSd4ZXOzDX/a3z1PrUrCW4dSzHSRC8115t8JamU2zbIhyVM94DQ6HkeYX50ARClQyzqjZgfIwf8AifSreHaG4eoK+TxHorhfrQxiVm22RYIytJJ24TzjukHap2sQ8BScsFrZygL3py7dGzH0oIu2WvxRgtVuRHtFBg7gjQgjkdj61yuIjl9v512bf3uEPVGzej97/XI9K4/FJBqrtMeJIOySauD6FUimFTNQIrGdBETUluQI/r5bU1NFAyWbqP51EVNCIiNes/lSB0iB586AJKalvQ6mDTIsmtEy1BVMTGnXlUy1MgR0/r/3SqE0qRK15HYZk6Mf4h+lTwrLnXRtTHeHPT4fGh3kAZo04j96jZMNJ5GfkZr0rOPWwfCYdWJ4XyqCW4uQ/ho1pgfdJ4W97TVTAAjrQFvFM6hiAeEie8AZg+EgGDRcLlFxCSSmZZAEaE6gen29ajsRdgbgQe7y5k7zqNPX5VKxcTiDIMsAmCZ0YDr4mhYhtYG3LWTHKfH9aWG1bYbN/tJ+8UmSrYvB7YEgA5e7AMjnJkx6VYxOKtm2AbYVhIJEatvLKdtJ0HOsuzekAQdJ1E+EAjkAaPfskFwXUjhbMDIM6+Jnj6cqdlbjvuNeuN3UKxAPdUbgaairSYplYsHKZ47hgmQM05RtPpVS9f7oCglQVGmh1JmOY4tJprlhyFbKx0Kk5SNiTtHSk+R1a3DXsXcayZuNADAAk7xnkSddq5i5fY+83zNbuOuvNpPdTTiIGhYk7nXesN8IQSCUEH415acjWTPK3RqwJJCxWpU9VH04T9VolxCEKkEFcrQdInfT+MU7Wl9mpNxNCRsx0IBHu+DUb2wuXWL3GZnBBIQa8MLzHRaoLSphBxR8QI+YgfWPlUMO4DKTtOvlsfpU1dAQQHJH7QH5GiYu4odsttYmRJY6HUcwNj0pEuoK3wXNeRg+UwfpRcLZYuUAJJldBOvL/UBT4rFNIICiQp0UdIOsTuDTYzEuWDFiZCnU84g6fvA0C3ZJcK2Rg0LlIbiIBg6HTf4eVFYJJlixdM3CIGZdTxHX3W5c6AFHtGUbMGA9RK/XLT4QEhCATlcgwJ4TB/76BM6HsW/nL2wAq3FOnMllDrJ5wc9cp2jaia6LsSLVxMxBZWKwNQCHiSfK4dB9KzvxLYy3XH7RjymRTyK8ZRjenPt1RzRpjU2WoVzzqIamNTFOVFIdgqkFPSky0wMUDHFFtqOZigzThqBNF26QBCtp0118+RqvNDmpA+NMjRMMOc0qiG8fv+lNSHR3ONyZjwtrr3hzE/DVXMs6K3+b/wAanidcp5ZF+0flT2CFKsyFl2iSM0eNele5xlsguNy52hZkyJJG+o6daAb2s5Rp1LcvWjYpwW7uhUEAbCF09BH0p3txbADSS2qTOyg5h01MadKiJOkrHxmhJFtRxNrxR1018frQcLicrroohhPCOvjT4vEtIEmAFIEmBKiYHLagexMwNztEGeQj1pMaW25Yt4hhmEgDnwjcTptvUhiG1IOUFSIGmyz6iV+tQxiw5EZYJzTrqTMnpuBHhU+zFYuvCzCSDwkgyIJ8NKT4DarB3LjaS7GfEnnEfSrVixcuhUUa5jEeMiT07nM6RQbdlh3lJhucA+Ig6R+gouMt+ztNlvJnuLLKrAZAGGhg6yGIjwpSkkrFzsipfsf2rHrbA0NwKxWJITRmHKYUnpVL8SKntybaG2jgMFJmJGuvmPvT9h31sX7Vxriwra5cxIBBBIhd4M0/baWs6RcZxkgMF7wDMAdW00iscmmmzVG4zSXFFC20o6jbhb1By/8AM0K1cysD0IPyqzg2t5iMrmVYasBOhI0A6gc6D7deVtfUsfzj6VUXLqqGxC5WYdGI+tGu2mYKVUmVGwnukr9gKli8U2aRAlVPCoB2AOsTuDULt1mtrmYmGI1M7gR9jTFvsEu4ZsiliqxmXVh4MNN/ePKmuImRSXJgsOFfJt2j4jyoNv8Aw28GU/cH7ikmtth0ZT9GB+pFAUWXxCqbbKkmAeIk90ldhA90U1+4xF1CdAQQBoNGy7DT3qj/AGdjbUkZQGIltBBCkb789qOQgc6ly1vYaL/h5t9zqB0oI7BcGhZzGmqtPIe0tmT/AJoq3+MFHtSRsVU/6R+lUbWJJyzoMinKNuG8BMczAq/+K0IFqe97JZ89ZqX8GZ57ZYv7nIMDJInT6UI0bPqdY/rahVzmdNEacCnUVK6kGKBgjUCKLHyocUiSI04pMKQNBIeaaalGlR2oEPNKmpUhnfXCoVDlbundtO8dBw6nWhm6uXutvsW5/KoN3B4M31C/zqD6jx/lXpThpGpZ7SITupxqVJjo8xqRA1GgqvjbjTDqoygADi2jSJPOZ9arOeHbZ206SBp9DUQZ5a9aEiKgk7DNd0UwsZTyHJjG4PKKa3cbUjLwiScqjoIHU86YWGa3prlLTHTg/M/Wq2IxBQiV8l006SP6motpLcmleyNG/dYw2c7JprJ0jQTEaUbAY423F4hTBk5hIJ3ygbL5+FVMFeLezPsiYVhz1YEmZ5d4aVk9pG87kvoZ1BKqJ8tIquWSKjYo4tT0s6H8WfiNWy27ICujtNxQACCBEDqNp5wK5TDuWYyZLKw158JI+oFHvYWXWXQZlT3p90A92eYNCtYsK8BFzKSNZMxI6isU8nmzVjgoxqKKoqwbZNtYBMMw+YU/rRvatyCL5KPzmnN1/jaOg0+1Vd4iz6vQjhcK4dSVgSJJ6TrUDhI3dB5GftNIoOcnzNOFHSl3noFS8ybi2QvEzECNB4k8/Okt1QCFt8weI9J5adagW5Uqj3kg0Lr8/AazfUAhramRGhI5g+u3hT+1ZTcVYXh90Qe8p3328armrV2yPanMwEo2g1P+GeQ/MirISb5INJP56FNGlGJ4oZSZ597c71Zw1pma0QNCIJOgEsy7nwodi4gW4FWTAMt+8o7o05ncmnF4t7EsZhojkIYHQbDvVIk/n4D4a4qKuXVst0ZuQgBuEdfE1o/igGLXU2/+bCs7C2cqgv1vQvNv7sfIeNaX4ru9zMP/AOfy4miKmvCzNP8A9InHX7ZB1BHmKEKndbWoA1znydNcEsxHrU7TxP8AKfmaETSAoHQiajNSobCkSQjTAUhU1eNgPUTQMi415elIAaydfLekaagB1I6f18qepLh2Ow+o/WlSJWdtKhGGUnVT3v3h08qhbcNoEWYJ1LchJ5ilajK4/ZBHU6g/T9albt8IKsMxJBTYxl1bNtGketejOEIXRlaEXvKeZ+Icz40H+0nkFH8I/MVNDowO5Un0lWH0moLaJE6dInXrt0oJKupNMYwRjOxB0AHJug8BWLextxiSXf5mtu1YbjgE8PT9pf51mYnsx9wh+Ufes+aMmti3E4JsudlqWtgrLXA5POV0ER/k3rL7Qu5nJmeU9evnqTrRLeFbI4JUEFTq6+K9f2qr+xXncX0DH8orPKdxUS2EUpOVkrh0tnwj5O35EULEiMQfFgf8wDfnVplt+zXiYw7bKBuFPM/lVftKPaIRMFUOu+hK/lWfL4SyD+r2Zapqeh3mgSKrGCx1wqsjQyKzDfY7sfnRcZeY6E6VVqmctzRCNItYS4A0mr9rEBjAmshTVvCXQpM9KcZCnHqaJotz/HHjp8xFVrdzMJq82IIvrlAXiXUDXfqdR6Vpx8MyztS9n+ithMMYfNCgp737ynQbmi2rqqtvIJOc8TeSbLsPrVbCyc+5JX1Ooq1h7AAte0OvtDwjf3N/h+/hVgpevzYNhbZcksTlzXszc9UGg6nwq1+M7n97G0Kojpwz+dN2QDddNgssdNgC9sR4kx61T/Ft7NeudMxA8l4R9BU3tjZn5zRX3OdYb70OaRNNNc46qHBqQqFPNAEiagakGqVxByM+Yg/KgAUVNLc9PUxTCnmgBopwKannpQARV8R86VQzUqBHdCFKDKkupggnSQQAeLearG9BIIQddJM69Z/o1k28bxqTyYferStJI5qSD6Gu6sqk6Ry3iceTXS9xgDLsV0VYErAgxrrSweJcAklto02B0gwIonZGEZ8gg6vI4ZPCJMeEDw1oeKssCVW2YnvHRoEyIJ0E+ulWWZ9m9I1pmLQGYyrAAkk7GPrWbeXXlVm0GzqZQcQniXr51XazrDOs+p8OQpOSLYqmBCZg4J3U6xroQ2p8lrJIrocKEzRmOoYaL1UjmR1rLxeQGcrmRuWAmNNoP3rJmiuTTjlvQBf8NvBlPzDD9Khjjw2j4MPkQf8AlVmxfGW4BbXYHWTs4HWOfSg464WsqSAIcjQAbieX7tZZ+Blqf1r7/osVXvXQQQJ/SjHUeY/KqQBkSeMbH4xWecqLIRTKuK5UCrt62GEjluOn8qqOhG9VPzL4+REUdKBRre1NAzQwnd9TWi9tRiBmaeJdF1O/M7D61nYXu+prRTDM+I4RoDvy+da8XBiy+L2f6K9jEQLmUBBk5d48SjVt/lFGwdj/AAieFRLEnnDawOZhav8AZ34fukMAkuQAM+gGoPd7x25getabfhzb2lyWVShAgRMzvy4tI6VdpfUpllj0A/hkDMGiLdpMxHWc7AnqTC+k1y/at6SZ1JOprsb1k2bLoAZKqEjmAFDEnmdP9VcL2iGB4gR0kfrUc0koUHZ4uWVyKRH9RUBTk1CawnTROaamqSmgBAVOZpNHI1E0CHzUhTCnQE6UAOaUUopwKBDi0eh+VKraYcRrE+Y/Wnp0Fh/7U/KB5Iv6Vbu4257QkMYaDEx3gDy86p/2O58Deoj70e/hWi2TlHDGrKO6xHM9IrdFtMyNR9DWHaV1UfLcZSACpB8Y38iardpdqhrmYrqVE67yo1Gmm/jQrtr+61ZNYGpnnMiJ6R61XxdhRkJcdwTCtPCSvMDkBV+TI09imGOF20G9uDOXblO4q3i1XOTrvPzM1kKyD3n/AMoH/KtM4tRBynuJqW/ZAOgHhUoZb5HOFcEzCG2xI3XQbjXn4xWNiLhLGeUj6mj4jHyZCKI2mT9zFPjMS4uPBC8R7oA59QJqnLk1cE8cWuSOBsO2YBWMo2wPLi/41HEWCLBmNHUxInZhsD40sNcLPqxMqw1JO6MKGP8ABufwn/UP1qmXhZN3a+6/0NaMqPIfaqptCACZU9081NWcMeEeVUVeJB4knXqPH0rLPhF8OWGymf2xz+IePWoXCCJG3Pw8/CpeyJhSd+44+x8KsW8E5zGIuIOLow5kiq0T+5nPh51WlhrRLqu2ZgPmYq9isGE4lIErOXxG4onZiq7IZg5h6EGZqyMbaISnUWzfwPYSTkBzHUyxgeOlaFrCm4YW4sDSRP0ECq4NwMCoBE973duvLy3qy3bD2mBgJyY8LaHTVSJI8RWtzjBehztE5vncvW7PswyzGgOc+8dd5nYdOtEF62iBi4Y84EBTyliBPp86w8X22d8qx1XNHqJaPpQLPaGcgZVIJE6nSTvpUF2mD8LJrs0v5HQ28SGiJI01UZh9KPjOMFml9BqdSBsJB2H0rExHa1i23C0kcre/jxfzrK/tt1EVibqow0Y5sp+61GWdF0eyurNF8Ha3Nm03iban8qfNaGnsbYHgg+9CfHMUVgoYHfTSfNYqWFxAYT7IHXfMdPIHequ8o0d1fJzt38NOxPsmUjpqI8zECq5/DWJAkWwR1DLHpJE+ldtcvT3Rk/fAPyiQPRRSw1ku4BILGeJm6Ceev0quy6mcDf7Ivp3rVweOQkfMCKpmRI+Yr1S7bt29XufI5R6c/oDWL2t+JMOVNsW1uD9oT6yZM/KnuJ0cJFOtEuKCxyjTpUkt+s8hv8qCLZBjNOjkU7LFRpiJiKVSF4c0U+Ov5EClT2ANFG3t/uv/ALh/4GkFt/E/+Uf91HsG3lcQ50B3A7pHgeRNazO2TwV9QusTrownfpI3/SidqYeEVhJhmDTynKR6Ek/OqQuJySfNifsBWv2VjQ1u4mVFICsCSxkqTAAJ31AFWqSktLKppxepGEasXFZltwCdCNB0Yn7MK0MRdcAhlAY6g5QDrzBA1qtjLjezHG5XMYknmB6bqajKDiSU9VFU4R+Yj97T70bGWBmBLoJVDuT7i/CDVM0bEnRD1QfQlfyqss3sNghbFxNWPENgBz6k/lUVZfZXQqxwjUmTo6+AFQwVpzcXKpPENh4irl3B5EuzE5TpInQ9JmnTaZCbSa9v9KeEPAPX701zAkywOU/fzpsEeH1NF1rNyi1tp7D2cWPZBco3B16nQx4a097FuxJJJkc9J0j9KgloCpwP/dLSPUCyE/X6/wDqrHZdkLcXpm23qS2WImIHU6D61o4K3aW3JGZzMMCYHLbT51bDHe5Rlyqq89ti5hMU9ti6MVIOhU9NRP8APpVTtTF/2k5rgCXogtsrdJHI+O25JoF64w4l0iAfHePtSW+r6MIP0/lWTNOSfoW4Vp3qzPh7bRqCfkfHoR41pjAiA/lJQ6CfiEcPnqPtUXtlREB0+FvupGx8VI8a2rP9ju21W0Ltq9IDIWDI4jdSRmzTy8dBVNRkatmrRjPbA3CuD4QdNtRz13UifDanwBuhmWy2h3tniDjowjU+Y9a28Hg7IfiD5djlMN56gjTppV252exUmw3tkAllUZbqD/5LMywHxKXHiKcYSXz5Q43HjjyMEdkzDqfYXJ4kUhvkoMDyJ06VqnEQuVhLSJYni6GQIH0qkQDqD/XnT550bQ9f1qwkW0xHXbr/AF/XjRRbVuh5/LXTr6VmmQdf6/Wppc/ofmOf1p2GxcxOBRxldQw8d/nvWB2j+Dxq1l4/Zf8AJh+Yro8HcuMQqKbhOwUSfOOnjIAqGNxYQlWIkGIUhp9RpRqDSedXrD2zxAiOY2nwNBLE7612mPuSjNkAkGdJO8a+pFcY51NSTsrlGhiaY04FKpEBwhPI/KlV21etgAOhZuZka/MdKVIY1xCrEdDHyq92dnLgZWPuyBMZgVH3oWLxbnK2duJRzO44T9Vn1qu19pBzMSOpmtqdMzNOSNG1hydHQxEa8JHQgn7VO32cAWy3FIKtGYrPDxjQE81rOxUe0Y7Scw8m4h96NgcRDrO0j5HQ/Q1apJ8lbjKrTNLD5CpFx+MRlIBKgTJnQUS32eLqsiFrhEMFWBoM0xqfiqlZzCRlJmRp4H9as4e1cYvIiVO/DsQ3OOlW0nsylprdMyXZV09nr+0T+UUW9ijktkZV7w0Ucmncyfep7uB6so67n7A09yygtrJZuNtgANVTmSftWdxaNFxdDpeaAc7H1M0S+ktdVdznA+dVBiAp0QfxEn7QPpV7tHtH+8fLwiTounPw/Op6k1TISi72M3CKVDKQQQdQdx51ct2GaIGnU6D5mns4p2ViFBYFQDEmIb9BUbSM11PaOBxLoTJ36CY9YqhY0upNyk/Jf2SCoGhmk66L4b6ny6UruIgqLaalZ6tudumkbVUYqJIUtru2g+Q1+tWMbcdmyAHRVGVRA7omQN9etTSS4QtNvclctnIvtH1LMYGp0AA8BudzV/B4fMiZAYMxzPe+9Z+KtBcqs2oUSF1Mni32G46+VdX2HkgJAAjLlJ1JBk+ZmSPpUlHVaKss9CTOcxhKkofA/TT71XroO3OyGJLji6/F/wCX38651lI3/ka5+WLjKmbcEozimi3hLhnLIjXvbaCfSrVizbuNxEoIMkCWEDkJGYTG5p8Bc4FUqCjBiJGqkFtVYc9BI2PMbGrmCRAW4R3WGup1ET9Z9Ko7pN2W9Tet2CltSx9qmkXQZPgM0T/C+tI4cHjtsQy6hlJVl8dNV8xp41gYbGXsM0o2h35qw6MDofWtjDYu1fjKRYvcgT/dsf2W3Q+B015VZZMnev27xIv8Nz/r211P/wB1oQH/AH1huoas7H4F7RAcAqwlHU5kcdUfmPDccwKuX5RiMQhRlE5gNx1KjRh4r9a3uxcE627zQj25P90eIK4jLcg90jWDpIkHQEUUM5bB4Z3OVVLDy7vmeXrV6x2ZaTW4zOfhTRfW5r/pB86u4tmYENOhnLsNdyQNzrudTrVdQToBpy6D+h9hQqvcJWltyPiL7MhtpFpDutvhn95u83qTWOOxGEQdBJ21+e3Kt+3gp7x9KO9jhIBiRHlTlT4RCDkuWcp21IwwEzyE+rHy11rgbgIJBrufxfhLq29iw6rqAANNtt964MNRHglPdhEcjYxTTUJqU1IromH8BSqAXxH1/SlQOjaBQ2+65KtPeGzafD1UfOg+0X/pj1Y/lFGwllc2U3FhgV2bn3fd+ICg+yQbufRf1IrYZVXyw1/EcKMEQaFTudVOm5I2K0IYxh09FUflRbYtm2w4zlIYaAad1tZPVflQc6fAfV/0AoBJeQfGYx85OdiDDRJjiAb86JgLgLgdZHjxAr+dCxGI4UIRBwkHQnun9okbFahZxrKykEiCDwgLsZ5VNTaIuNrg08gKwqNPxECI3nwPLc6UG9gWKkSJDroOI91p0UE8qoXEcuwGZiCRzJ0Jq5hDdS28Nk1Xdsu+YGRMmpvIpbMhocd0yv8A2QdHbyAUaeJP5VfxOGAZ2hV4jvxHnO5j6c6o3L/xXWOnuj82inx19RceFniPeJPPoIH3qFxRJqTZbuuvsyoZ3llkAaTx7AaRFAwlkBpMLCseI66AkcI1G3OoB7jWgFmC7TlEDQLExA5neo2LIVXZnHdiF1PEQPLaedJyBRpPcjYKZlABYkgSdBqeg1+tG/vLz/CjMegUCfrA8zTYB9WNtJKqYJ4jJ4Qeg1M7cqtYHD6NcuNmMZVAMnXfXbadp3pxTk6CTS3J4GyvtC8FyCWG+X9kRueQ5VfsK2mYy7HuiMqqDqWOwEjl0O1PasmBb7s8TKvfyjYMTt116rpWjfdMKhNwD2jAZbY2UDul+sb67nbrWpJRRiyZLfqGuXWthRcbvjh+NR4j3h4777xVPF9nK+ugJ94d1vMf0a5HtXtRrjlmYknnVvsT8TMnDd1X4uf8Q5+e/nWDNKDdGzBiyRV9TpbGGyWghGwYjnB4pIPiCKr4Mzmnp+YrR/tKPbLIRBB5zy5dR41VweEaC2sHTQTEcz+nOs0lRrg75ETPSPHnTXezbTKGR8rEE5IJA1IgnrIrRsYMedBu2yrwPeH1H8qqNIuzcZdVRbvIl617q3Ncp5ZSNY8PCtL/APJthybqiYBLDkywWYN4GPtWdhQSwkeP03o/ajAWnkSCI+ZA/WrYeFmfLvOKD9hfiNSrres27oYaEyGTpDbwPQ+NbfZ/ZrXUL2RnVTDAd8afDuR4ivOsNaO6yOnQ+APM1q9m9sXLLggsjjmNDVJe0dXcsnlVc+Na2C/EtjEwMSuV/wDrWx/vTY+nyo2L7GcLnGW5b1h0Mj1ju0yLRglaw+1/wpYvyY9m/wASc/3l2P3rpWwp5fzpJbpkLPJe2PwriMPLZfaJ8aa/Ndx9vGsMGve1WsHtr8IWL8sF9nc+JI18xsfv41Kws8lDefz/AJU1dTe/AeJDEA22HIkkE+mUx86VFjMkYc/Gg/jH5Gj4ywJDZ14hOmY6+9sPiBqF7B5THtEjkeLUHUHQVO3ZVkKm4JXiGjbbMNvI+hraZG+osJbTOAXMNKmFPvCBvGxg+lBi2NOMn0X9ajkt/E3+Uf8AdR8Y1vMGAY5hm3A12bkfeBoDqOLqezMJ3WB4mJ0YQdo5qPnQDijyCjyUfcyaPhbyyyi2OJTEljqOIcx8P1qFu5cPdX/Kg+4E0AFxhuO577AweccSg7DTnUMPhjluSyrwjmCe+vJZPOiY225yF2HcHeae6Su2p2A5UPDogFyWJ4PdH7aczH2pi6Actsblm8hA+Zk/SrGKuzccIgnMeWY7+On0qODAZ1CWp1G8nn4QPmKlimYs2a4FBY8K+fwrp84pB1JYtGy2xccDQmCZIliO6NtFHSntWxkARGdmYnXQQugMDXcnnyojYcM+VULRC5mOVeEAGIPXxrTFkMcszbQQckKgjfiOkkzGmsirIQ1FUsmlFVcOQio5ksZ9mg9F205t1O1amEwbMwRBouhCmWZjuC+yjTlyG1WcPgoU3bjC0pEAQQY2Ee8xjSDHXpWd2n2+Avs7C+zQCNO8eskbTzjer9oIyucpuo/8L2Nx9vDKVXK1+ZJGqqf+RHKdB4bDi+0e0GuMWYkkmSTQsViCapPPORWLNnb2Ru7P2ZR+p8jMZpopTSIIrKbS32f2g9o6arzU7enQ16F2R2xbv2V4uNBBHNQO7K8x4j+VeZ0SxfZGzISGHMUAevYeMsz671l9o4jjQuYHJgOZA3E1znY34kMw0Anl7rf9p/rwrdxxF20SnLUjmOfqJHL6VBliNTDjnoQQdRt4a0+ItZ0jSJG4kaa6eO1YPYXtPahRMQTl31BHqN66lH//AFXGXMwvyv7JKSf9kf8Aqpxb0Mqml3iZjvZCHfX6+p5eVHtH2ilBbFzqSIVejZ958o9dqZcIO/dYAeelZPa/4tS2ClgT4nb0H6/KqkjQ2lySxFh7EHMCp2g6/I6+o0rZ7A/FFyy023K9RyPmNjXl+O7QuXWJdiSfGrGD7YZdGEj6j571LSVWme+4PtbC4rvxh7p5j/CY+Pwf1qaftDsx7ffXQ7MNQfJvyOteTdndrSJVpH1HmK7P8Pfi+5aGWQ9s7231U/p/W9An6ms1rpr96HW1hnw+K/wW9ld/6TnQ/uN+X0FVMXg2RstxSrff8mHlTRBooUqL/ZzSpkTxm2tt1yy+ZZK8I1G5XflqR6+FCtXUUghXMdWAkcx3emlWXUrDrctFZ0ITUHx4NDU3bMMyXUBHeVUI/iACbdenlW0z2Vr+RTwoSpErLcj5AbbeYo9pXa2QLIlTmHCx0MBtyR0Pzqdi4XGQ3rkzKwp0PMbjQ/Q+tDtWSrSUvMRMgrEjYgkk8pFArI2rl1GVpRYIPuKdPKDUMXah2DXZgmIzMY3HKNo50S/hAh0QQdVL3BqPIQZ5H1o72yyqy5NOFslsuZXbVgfdjnyNAWuSrkQokK7kFhyHRttepo1hSBc4bacHvGT315MSfpVm1hne2y/3jQymMwHIg8C5j05VewXYL5HJVEBAEkftA6lyY7vw1JRb4K5ZYx5Zk4JczglnuZQWhRC6Akanb5UTs7D8UhUhBJge0aeQnuCTHStj2GHtqfaXTcY8l4oEzueHcDYcqDf/ABGqDLZRUHU8TT1k6DToKnorxMqeZy2gr/r5+A2C7GYD2t5ghPda62Zh1aNvLvanwol7tmzZEWVLMPffXUcwvL7eFczje1WuElmLE8yZNUGuEneovPGPhGuzTyO5v2NLtDtZ7jZnYsT1P9RWc9+enyoU1IRHjWWWRy5NkMUYKkAuGhNR7ygbE+OkfKhVWXohFKnpl8aRImDpTE1OADvI8o+f9Go0CImtrsf8QvaGRuK2SJ66eO5HhWMwpopNDTo9I/D19Z9opGoOo5dfLb6mpdr/AIpS2Moc3W5SeEHr+0fH615xavMvdJE7+NMZOtLSS1ml2n23dvHiYx0rNJqNSCzUiDGFOo0JimYRTCgCdu4VMqSD1FbOB7b2FzQ/ENvUcqxQKiTypNDTPQsF2oRGunIjau47F/GbZRbvgXrXRu8P3W3/AK5V4XhMa9s8J06HY10XZvbAbQHK3Q8/I1Gh15HuKtgXGYYhkB91lkr4EwZ+dKvKV7TMc6agVehjdl4h/aoMzQTBEmCOhHOqdzF3A+juOLkx60qVb+hzkvqY/ad9vasMzRm2k1awih2TPxTb1za+8Rz8BSpUupN+FGnjrYWwSoAIbSBESNYitTsK0GsSwDGBqRJ0Kxv5n50qVacPiMOd/R7mji2K2TlJGnLSuHxd5mJzMx8yTSpVbkKezLdmbfaq529fypUq5uQ7OIHZ3HnUGpUqpLhDnTilSoQSGub1Fxt6/elSoBEFGtRpUqRNDk0hSpUMENRPdpqVIfUe1UDT0qYmJ6Kg0+dKlQICXJ3JPnSX86VKgbCk6kcv5UE0qVDEhqQpUqBnQ9nXCbaySdOviaelSqsmf//Z"/>
          <p:cNvSpPr>
            <a:spLocks noChangeAspect="1" noChangeArrowheads="1"/>
          </p:cNvSpPr>
          <p:nvPr/>
        </p:nvSpPr>
        <p:spPr bwMode="auto">
          <a:xfrm>
            <a:off x="13335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2297" name="AutoShape 16" descr="data:image/jpeg;base64,/9j/4AAQSkZJRgABAQAAAQABAAD/2wCEAAkGBxQTEhUUExQVFhQXFxgbGBgXFx0cGBccGBYYFxcZGBgcHiggGRwlGxUXITEiJSkrLi4uFx8zODMsNygtLiwBCgoKDg0OGhAQGiwlICQtMCwsLCwsLCwsLCwsLC8sLCwsLCwsLCwsLCwsLCwsLCw0LCwsLCwsLCwsLCwsLCwsLP/AABEIAMIBAwMBIgACEQEDEQH/xAAbAAABBQEBAAAAAAAAAAAAAAADAAECBAUGB//EAEIQAAIBAgQDBQYDBQcEAgMAAAECEQADBBIhMSJBUQUyYXGBE0JSkaGxBsHRYnKC4fAUIzOSorLCU9Li8WNzFSRD/8QAGgEAAgMBAQAAAAAAAAAAAAAAAAECAwQFBv/EACwRAAICAQMBBwQDAQEAAAAAAAABAhEDEiExQQQTMlFhgfAicZHBQqGx4TP/2gAMAwEAAhEDEQA/AOettbXVZBmZGmv+arWD7RALEyRBMFQRMjXeTp41jtvT2Tqf3W/2k/lXsZSPMvGnybPtleTJJJ6gfeordBFxcrkjvARtrJiPKsW1dI36aVO0mj5pWVnbfjG2u1EszpEe5SNlMEtu2jtouY5eJdG0gwBmPr0qV/H281ty1w5cwlWjWZY93NrmFc8gGpzbbTz8qt4fIU4jqH1kSAGG8jX3Kr1DePq2zZxDhlXhGxKxcncCdIhYgch9Kgl9Uu5oYDfRjB5gEiJGomDVW5dhl2mBoCCCIjbaYJ8ZnaoYrEBcpEj05qWAqVIrUXwGtMBIZYzKTBJho4lMQJHzrOxwAiLQyxzzaH/NWng8UpurcY5yCS+ZQVIBjYcoifOi2MTnLK65iDxQIOVdN4MLA30351Fkk3F2c3icsKwRdo97kY+LpFQs41sptELkhiF1IB70wTzy/WtHtuwgN02lcWw4Kh9wGGskaHYViITmDZToQdBWPIqNuOpInge1XtMCsKNJyiJAM1a/EeNVrxNoAJlWJRddPLpA9KoX8E4ZhkbQn3TRL2GcohIjQrqwGxkbn9r6VRqdUWaY6lIjfxbkKwIEiDAA1XyHwlaVzFXCinM2kqYP8Q/5fKlbw5KMCyDKQ3fB/ZO09R8qWHsrDKbi7SNGOq6/D0zfOoktiN6+7IpLNpKnU8tR9CR/DSd4ZXOzDX/a3z1PrUrCW4dSzHSRC8115t8JamU2zbIhyVM94DQ6HkeYX50ARClQyzqjZgfIwf8AifSreHaG4eoK+TxHorhfrQxiVm22RYIytJJ24TzjukHap2sQ8BScsFrZygL3py7dGzH0oIu2WvxRgtVuRHtFBg7gjQgjkdj61yuIjl9v512bf3uEPVGzej97/XI9K4/FJBqrtMeJIOySauD6FUimFTNQIrGdBETUluQI/r5bU1NFAyWbqP51EVNCIiNes/lSB0iB586AJKalvQ6mDTIsmtEy1BVMTGnXlUy1MgR0/r/3SqE0qRK15HYZk6Mf4h+lTwrLnXRtTHeHPT4fGh3kAZo04j96jZMNJ5GfkZr0rOPWwfCYdWJ4XyqCW4uQ/ho1pgfdJ4W97TVTAAjrQFvFM6hiAeEie8AZg+EgGDRcLlFxCSSmZZAEaE6gen29ajsRdgbgQe7y5k7zqNPX5VKxcTiDIMsAmCZ0YDr4mhYhtYG3LWTHKfH9aWG1bYbN/tJ+8UmSrYvB7YEgA5e7AMjnJkx6VYxOKtm2AbYVhIJEatvLKdtJ0HOsuzekAQdJ1E+EAjkAaPfskFwXUjhbMDIM6+Jnj6cqdlbjvuNeuN3UKxAPdUbgaairSYplYsHKZ47hgmQM05RtPpVS9f7oCglQVGmh1JmOY4tJprlhyFbKx0Kk5SNiTtHSk+R1a3DXsXcayZuNADAAk7xnkSddq5i5fY+83zNbuOuvNpPdTTiIGhYk7nXesN8IQSCUEH415acjWTPK3RqwJJCxWpU9VH04T9VolxCEKkEFcrQdInfT+MU7Wl9mpNxNCRsx0IBHu+DUb2wuXWL3GZnBBIQa8MLzHRaoLSphBxR8QI+YgfWPlUMO4DKTtOvlsfpU1dAQQHJH7QH5GiYu4odsttYmRJY6HUcwNj0pEuoK3wXNeRg+UwfpRcLZYuUAJJldBOvL/UBT4rFNIICiQp0UdIOsTuDTYzEuWDFiZCnU84g6fvA0C3ZJcK2Rg0LlIbiIBg6HTf4eVFYJJlixdM3CIGZdTxHX3W5c6AFHtGUbMGA9RK/XLT4QEhCATlcgwJ4TB/76BM6HsW/nL2wAq3FOnMllDrJ5wc9cp2jaia6LsSLVxMxBZWKwNQCHiSfK4dB9KzvxLYy3XH7RjymRTyK8ZRjenPt1RzRpjU2WoVzzqIamNTFOVFIdgqkFPSky0wMUDHFFtqOZigzThqBNF26QBCtp0118+RqvNDmpA+NMjRMMOc0qiG8fv+lNSHR3ONyZjwtrr3hzE/DVXMs6K3+b/wAanidcp5ZF+0flT2CFKsyFl2iSM0eNele5xlsguNy52hZkyJJG+o6daAb2s5Rp1LcvWjYpwW7uhUEAbCF09BH0p3txbADSS2qTOyg5h01MadKiJOkrHxmhJFtRxNrxR1018frQcLicrroohhPCOvjT4vEtIEmAFIEmBKiYHLagexMwNztEGeQj1pMaW25Yt4hhmEgDnwjcTptvUhiG1IOUFSIGmyz6iV+tQxiw5EZYJzTrqTMnpuBHhU+zFYuvCzCSDwkgyIJ8NKT4DarB3LjaS7GfEnnEfSrVixcuhUUa5jEeMiT07nM6RQbdlh3lJhucA+Ig6R+gouMt+ztNlvJnuLLKrAZAGGhg6yGIjwpSkkrFzsipfsf2rHrbA0NwKxWJITRmHKYUnpVL8SKntybaG2jgMFJmJGuvmPvT9h31sX7Vxriwra5cxIBBBIhd4M0/baWs6RcZxkgMF7wDMAdW00iscmmmzVG4zSXFFC20o6jbhb1By/8AM0K1cysD0IPyqzg2t5iMrmVYasBOhI0A6gc6D7deVtfUsfzj6VUXLqqGxC5WYdGI+tGu2mYKVUmVGwnukr9gKli8U2aRAlVPCoB2AOsTuDULt1mtrmYmGI1M7gR9jTFvsEu4ZsiliqxmXVh4MNN/ePKmuImRSXJgsOFfJt2j4jyoNv8Aw28GU/cH7ikmtth0ZT9GB+pFAUWXxCqbbKkmAeIk90ldhA90U1+4xF1CdAQQBoNGy7DT3qj/AGdjbUkZQGIltBBCkb789qOQgc6ly1vYaL/h5t9zqB0oI7BcGhZzGmqtPIe0tmT/AJoq3+MFHtSRsVU/6R+lUbWJJyzoMinKNuG8BMczAq/+K0IFqe97JZ89ZqX8GZ57ZYv7nIMDJInT6UI0bPqdY/rahVzmdNEacCnUVK6kGKBgjUCKLHyocUiSI04pMKQNBIeaaalGlR2oEPNKmpUhnfXCoVDlbundtO8dBw6nWhm6uXutvsW5/KoN3B4M31C/zqD6jx/lXpThpGpZ7SITupxqVJjo8xqRA1GgqvjbjTDqoygADi2jSJPOZ9arOeHbZ206SBp9DUQZ5a9aEiKgk7DNd0UwsZTyHJjG4PKKa3cbUjLwiScqjoIHU86YWGa3prlLTHTg/M/Wq2IxBQiV8l006SP6motpLcmleyNG/dYw2c7JprJ0jQTEaUbAY423F4hTBk5hIJ3ygbL5+FVMFeLezPsiYVhz1YEmZ5d4aVk9pG87kvoZ1BKqJ8tIquWSKjYo4tT0s6H8WfiNWy27ICujtNxQACCBEDqNp5wK5TDuWYyZLKw158JI+oFHvYWXWXQZlT3p90A92eYNCtYsK8BFzKSNZMxI6isU8nmzVjgoxqKKoqwbZNtYBMMw+YU/rRvatyCL5KPzmnN1/jaOg0+1Vd4iz6vQjhcK4dSVgSJJ6TrUDhI3dB5GftNIoOcnzNOFHSl3noFS8ybi2QvEzECNB4k8/Okt1QCFt8weI9J5adagW5Uqj3kg0Lr8/AazfUAhramRGhI5g+u3hT+1ZTcVYXh90Qe8p3328armrV2yPanMwEo2g1P+GeQ/MirISb5INJP56FNGlGJ4oZSZ597c71Zw1pma0QNCIJOgEsy7nwodi4gW4FWTAMt+8o7o05ncmnF4t7EsZhojkIYHQbDvVIk/n4D4a4qKuXVst0ZuQgBuEdfE1o/igGLXU2/+bCs7C2cqgv1vQvNv7sfIeNaX4ru9zMP/AOfy4miKmvCzNP8A9InHX7ZB1BHmKEKndbWoA1znydNcEsxHrU7TxP8AKfmaETSAoHQiajNSobCkSQjTAUhU1eNgPUTQMi415elIAaydfLekaagB1I6f18qepLh2Ow+o/WlSJWdtKhGGUnVT3v3h08qhbcNoEWYJ1LchJ5ilajK4/ZBHU6g/T9albt8IKsMxJBTYxl1bNtGketejOEIXRlaEXvKeZ+Icz40H+0nkFH8I/MVNDowO5Un0lWH0moLaJE6dInXrt0oJKupNMYwRjOxB0AHJug8BWLextxiSXf5mtu1YbjgE8PT9pf51mYnsx9wh+Ufes+aMmti3E4JsudlqWtgrLXA5POV0ER/k3rL7Qu5nJmeU9evnqTrRLeFbI4JUEFTq6+K9f2qr+xXncX0DH8orPKdxUS2EUpOVkrh0tnwj5O35EULEiMQfFgf8wDfnVplt+zXiYw7bKBuFPM/lVftKPaIRMFUOu+hK/lWfL4SyD+r2Zapqeh3mgSKrGCx1wqsjQyKzDfY7sfnRcZeY6E6VVqmctzRCNItYS4A0mr9rEBjAmshTVvCXQpM9KcZCnHqaJotz/HHjp8xFVrdzMJq82IIvrlAXiXUDXfqdR6Vpx8MyztS9n+ithMMYfNCgp737ynQbmi2rqqtvIJOc8TeSbLsPrVbCyc+5JX1Ooq1h7AAte0OvtDwjf3N/h+/hVgpevzYNhbZcksTlzXszc9UGg6nwq1+M7n97G0Kojpwz+dN2QDddNgssdNgC9sR4kx61T/Ft7NeudMxA8l4R9BU3tjZn5zRX3OdYb70OaRNNNc46qHBqQqFPNAEiagakGqVxByM+Yg/KgAUVNLc9PUxTCnmgBopwKannpQARV8R86VQzUqBHdCFKDKkupggnSQQAeLearG9BIIQddJM69Z/o1k28bxqTyYferStJI5qSD6Gu6sqk6Ry3iceTXS9xgDLsV0VYErAgxrrSweJcAklto02B0gwIonZGEZ8gg6vI4ZPCJMeEDw1oeKssCVW2YnvHRoEyIJ0E+ulWWZ9m9I1pmLQGYyrAAkk7GPrWbeXXlVm0GzqZQcQniXr51XazrDOs+p8OQpOSLYqmBCZg4J3U6xroQ2p8lrJIrocKEzRmOoYaL1UjmR1rLxeQGcrmRuWAmNNoP3rJmiuTTjlvQBf8NvBlPzDD9Khjjw2j4MPkQf8AlVmxfGW4BbXYHWTs4HWOfSg464WsqSAIcjQAbieX7tZZ+Blqf1r7/osVXvXQQQJ/SjHUeY/KqQBkSeMbH4xWecqLIRTKuK5UCrt62GEjluOn8qqOhG9VPzL4+REUdKBRre1NAzQwnd9TWi9tRiBmaeJdF1O/M7D61nYXu+prRTDM+I4RoDvy+da8XBiy+L2f6K9jEQLmUBBk5d48SjVt/lFGwdj/AAieFRLEnnDawOZhav8AZ34fukMAkuQAM+gGoPd7x25getabfhzb2lyWVShAgRMzvy4tI6VdpfUpllj0A/hkDMGiLdpMxHWc7AnqTC+k1y/at6SZ1JOprsb1k2bLoAZKqEjmAFDEnmdP9VcL2iGB4gR0kfrUc0koUHZ4uWVyKRH9RUBTk1CawnTROaamqSmgBAVOZpNHI1E0CHzUhTCnQE6UAOaUUopwKBDi0eh+VKraYcRrE+Y/Wnp0Fh/7U/KB5Iv6Vbu4257QkMYaDEx3gDy86p/2O58Deoj70e/hWi2TlHDGrKO6xHM9IrdFtMyNR9DWHaV1UfLcZSACpB8Y38iardpdqhrmYrqVE67yo1Gmm/jQrtr+61ZNYGpnnMiJ6R61XxdhRkJcdwTCtPCSvMDkBV+TI09imGOF20G9uDOXblO4q3i1XOTrvPzM1kKyD3n/AMoH/KtM4tRBynuJqW/ZAOgHhUoZb5HOFcEzCG2xI3XQbjXn4xWNiLhLGeUj6mj4jHyZCKI2mT9zFPjMS4uPBC8R7oA59QJqnLk1cE8cWuSOBsO2YBWMo2wPLi/41HEWCLBmNHUxInZhsD40sNcLPqxMqw1JO6MKGP8ABufwn/UP1qmXhZN3a+6/0NaMqPIfaqptCACZU9081NWcMeEeVUVeJB4knXqPH0rLPhF8OWGymf2xz+IePWoXCCJG3Pw8/CpeyJhSd+44+x8KsW8E5zGIuIOLow5kiq0T+5nPh51WlhrRLqu2ZgPmYq9isGE4lIErOXxG4onZiq7IZg5h6EGZqyMbaISnUWzfwPYSTkBzHUyxgeOlaFrCm4YW4sDSRP0ECq4NwMCoBE973duvLy3qy3bD2mBgJyY8LaHTVSJI8RWtzjBehztE5vncvW7PswyzGgOc+8dd5nYdOtEF62iBi4Y84EBTyliBPp86w8X22d8qx1XNHqJaPpQLPaGcgZVIJE6nSTvpUF2mD8LJrs0v5HQ28SGiJI01UZh9KPjOMFml9BqdSBsJB2H0rExHa1i23C0kcre/jxfzrK/tt1EVibqow0Y5sp+61GWdF0eyurNF8Ha3Nm03iban8qfNaGnsbYHgg+9CfHMUVgoYHfTSfNYqWFxAYT7IHXfMdPIHequ8o0d1fJzt38NOxPsmUjpqI8zECq5/DWJAkWwR1DLHpJE+ldtcvT3Rk/fAPyiQPRRSw1ku4BILGeJm6Ceev0quy6mcDf7Ivp3rVweOQkfMCKpmRI+Yr1S7bt29XufI5R6c/oDWL2t+JMOVNsW1uD9oT6yZM/KnuJ0cJFOtEuKCxyjTpUkt+s8hv8qCLZBjNOjkU7LFRpiJiKVSF4c0U+Ov5EClT2ANFG3t/uv/ALh/4GkFt/E/+Uf91HsG3lcQ50B3A7pHgeRNazO2TwV9QusTrownfpI3/SidqYeEVhJhmDTynKR6Ek/OqQuJySfNifsBWv2VjQ1u4mVFICsCSxkqTAAJ31AFWqSktLKppxepGEasXFZltwCdCNB0Yn7MK0MRdcAhlAY6g5QDrzBA1qtjLjezHG5XMYknmB6bqajKDiSU9VFU4R+Yj97T70bGWBmBLoJVDuT7i/CDVM0bEnRD1QfQlfyqss3sNghbFxNWPENgBz6k/lUVZfZXQqxwjUmTo6+AFQwVpzcXKpPENh4irl3B5EuzE5TpInQ9JmnTaZCbSa9v9KeEPAPX701zAkywOU/fzpsEeH1NF1rNyi1tp7D2cWPZBco3B16nQx4a097FuxJJJkc9J0j9KgloCpwP/dLSPUCyE/X6/wDqrHZdkLcXpm23qS2WImIHU6D61o4K3aW3JGZzMMCYHLbT51bDHe5Rlyqq89ti5hMU9ti6MVIOhU9NRP8APpVTtTF/2k5rgCXogtsrdJHI+O25JoF64w4l0iAfHePtSW+r6MIP0/lWTNOSfoW4Vp3qzPh7bRqCfkfHoR41pjAiA/lJQ6CfiEcPnqPtUXtlREB0+FvupGx8VI8a2rP9ju21W0Ltq9IDIWDI4jdSRmzTy8dBVNRkatmrRjPbA3CuD4QdNtRz13UifDanwBuhmWy2h3tniDjowjU+Y9a28Hg7IfiD5djlMN56gjTppV252exUmw3tkAllUZbqD/5LMywHxKXHiKcYSXz5Q43HjjyMEdkzDqfYXJ4kUhvkoMDyJ06VqnEQuVhLSJYni6GQIH0qkQDqD/XnT550bQ9f1qwkW0xHXbr/AF/XjRRbVuh5/LXTr6VmmQdf6/Wppc/ofmOf1p2GxcxOBRxldQw8d/nvWB2j+Dxq1l4/Zf8AJh+Yro8HcuMQqKbhOwUSfOOnjIAqGNxYQlWIkGIUhp9RpRqDSedXrD2zxAiOY2nwNBLE7612mPuSjNkAkGdJO8a+pFcY51NSTsrlGhiaY04FKpEBwhPI/KlV21etgAOhZuZka/MdKVIY1xCrEdDHyq92dnLgZWPuyBMZgVH3oWLxbnK2duJRzO44T9Vn1qu19pBzMSOpmtqdMzNOSNG1hydHQxEa8JHQgn7VO32cAWy3FIKtGYrPDxjQE81rOxUe0Y7Scw8m4h96NgcRDrO0j5HQ/Q1apJ8lbjKrTNLD5CpFx+MRlIBKgTJnQUS32eLqsiFrhEMFWBoM0xqfiqlZzCRlJmRp4H9as4e1cYvIiVO/DsQ3OOlW0nsylprdMyXZV09nr+0T+UUW9ijktkZV7w0Ucmncyfep7uB6so67n7A09yygtrJZuNtgANVTmSftWdxaNFxdDpeaAc7H1M0S+ktdVdznA+dVBiAp0QfxEn7QPpV7tHtH+8fLwiTounPw/Op6k1TISi72M3CKVDKQQQdQdx51ct2GaIGnU6D5mns4p2ViFBYFQDEmIb9BUbSM11PaOBxLoTJ36CY9YqhY0upNyk/Jf2SCoGhmk66L4b6ny6UruIgqLaalZ6tudumkbVUYqJIUtru2g+Q1+tWMbcdmyAHRVGVRA7omQN9etTSS4QtNvclctnIvtH1LMYGp0AA8BudzV/B4fMiZAYMxzPe+9Z+KtBcqs2oUSF1Mni32G46+VdX2HkgJAAjLlJ1JBk+ZmSPpUlHVaKss9CTOcxhKkofA/TT71XroO3OyGJLji6/F/wCX38651lI3/ka5+WLjKmbcEozimi3hLhnLIjXvbaCfSrVizbuNxEoIMkCWEDkJGYTG5p8Bc4FUqCjBiJGqkFtVYc9BI2PMbGrmCRAW4R3WGup1ET9Z9Ko7pN2W9Tet2CltSx9qmkXQZPgM0T/C+tI4cHjtsQy6hlJVl8dNV8xp41gYbGXsM0o2h35qw6MDofWtjDYu1fjKRYvcgT/dsf2W3Q+B015VZZMnev27xIv8Nz/r211P/wB1oQH/AH1huoas7H4F7RAcAqwlHU5kcdUfmPDccwKuX5RiMQhRlE5gNx1KjRh4r9a3uxcE627zQj25P90eIK4jLcg90jWDpIkHQEUUM5bB4Z3OVVLDy7vmeXrV6x2ZaTW4zOfhTRfW5r/pB86u4tmYENOhnLsNdyQNzrudTrVdQToBpy6D+h9hQqvcJWltyPiL7MhtpFpDutvhn95u83qTWOOxGEQdBJ21+e3Kt+3gp7x9KO9jhIBiRHlTlT4RCDkuWcp21IwwEzyE+rHy11rgbgIJBrufxfhLq29iw6rqAANNtt964MNRHglPdhEcjYxTTUJqU1IromH8BSqAXxH1/SlQOjaBQ2+65KtPeGzafD1UfOg+0X/pj1Y/lFGwllc2U3FhgV2bn3fd+ICg+yQbufRf1IrYZVXyw1/EcKMEQaFTudVOm5I2K0IYxh09FUflRbYtm2w4zlIYaAad1tZPVflQc6fAfV/0AoBJeQfGYx85OdiDDRJjiAb86JgLgLgdZHjxAr+dCxGI4UIRBwkHQnun9okbFahZxrKykEiCDwgLsZ5VNTaIuNrg08gKwqNPxECI3nwPLc6UG9gWKkSJDroOI91p0UE8qoXEcuwGZiCRzJ0Jq5hDdS28Nk1Xdsu+YGRMmpvIpbMhocd0yv8A2QdHbyAUaeJP5VfxOGAZ2hV4jvxHnO5j6c6o3L/xXWOnuj82inx19RceFniPeJPPoIH3qFxRJqTZbuuvsyoZ3llkAaTx7AaRFAwlkBpMLCseI66AkcI1G3OoB7jWgFmC7TlEDQLExA5neo2LIVXZnHdiF1PEQPLaedJyBRpPcjYKZlABYkgSdBqeg1+tG/vLz/CjMegUCfrA8zTYB9WNtJKqYJ4jJ4Qeg1M7cqtYHD6NcuNmMZVAMnXfXbadp3pxTk6CTS3J4GyvtC8FyCWG+X9kRueQ5VfsK2mYy7HuiMqqDqWOwEjl0O1PasmBb7s8TKvfyjYMTt116rpWjfdMKhNwD2jAZbY2UDul+sb67nbrWpJRRiyZLfqGuXWthRcbvjh+NR4j3h4777xVPF9nK+ugJ94d1vMf0a5HtXtRrjlmYknnVvsT8TMnDd1X4uf8Q5+e/nWDNKDdGzBiyRV9TpbGGyWghGwYjnB4pIPiCKr4Mzmnp+YrR/tKPbLIRBB5zy5dR41VweEaC2sHTQTEcz+nOs0lRrg75ETPSPHnTXezbTKGR8rEE5IJA1IgnrIrRsYMedBu2yrwPeH1H8qqNIuzcZdVRbvIl617q3Ncp5ZSNY8PCtL/APJthybqiYBLDkywWYN4GPtWdhQSwkeP03o/ajAWnkSCI+ZA/WrYeFmfLvOKD9hfiNSrres27oYaEyGTpDbwPQ+NbfZ/ZrXUL2RnVTDAd8afDuR4ivOsNaO6yOnQ+APM1q9m9sXLLggsjjmNDVJe0dXcsnlVc+Na2C/EtjEwMSuV/wDrWx/vTY+nyo2L7GcLnGW5b1h0Mj1ju0yLRglaw+1/wpYvyY9m/wASc/3l2P3rpWwp5fzpJbpkLPJe2PwriMPLZfaJ8aa/Ndx9vGsMGve1WsHtr8IWL8sF9nc+JI18xsfv41Kws8lDefz/AJU1dTe/AeJDEA22HIkkE+mUx86VFjMkYc/Gg/jH5Gj4ywJDZ14hOmY6+9sPiBqF7B5THtEjkeLUHUHQVO3ZVkKm4JXiGjbbMNvI+hraZG+osJbTOAXMNKmFPvCBvGxg+lBi2NOMn0X9ajkt/E3+Uf8AdR8Y1vMGAY5hm3A12bkfeBoDqOLqezMJ3WB4mJ0YQdo5qPnQDijyCjyUfcyaPhbyyyi2OJTEljqOIcx8P1qFu5cPdX/Kg+4E0AFxhuO577AweccSg7DTnUMPhjluSyrwjmCe+vJZPOiY225yF2HcHeae6Su2p2A5UPDogFyWJ4PdH7aczH2pi6Actsblm8hA+Zk/SrGKuzccIgnMeWY7+On0qODAZ1CWp1G8nn4QPmKlimYs2a4FBY8K+fwrp84pB1JYtGy2xccDQmCZIliO6NtFHSntWxkARGdmYnXQQugMDXcnnyojYcM+VULRC5mOVeEAGIPXxrTFkMcszbQQckKgjfiOkkzGmsirIQ1FUsmlFVcOQio5ksZ9mg9F205t1O1amEwbMwRBouhCmWZjuC+yjTlyG1WcPgoU3bjC0pEAQQY2Ee8xjSDHXpWd2n2+Avs7C+zQCNO8eskbTzjer9oIyucpuo/8L2Nx9vDKVXK1+ZJGqqf+RHKdB4bDi+0e0GuMWYkkmSTQsViCapPPORWLNnb2Ru7P2ZR+p8jMZpopTSIIrKbS32f2g9o6arzU7enQ16F2R2xbv2V4uNBBHNQO7K8x4j+VeZ0SxfZGzISGHMUAevYeMsz671l9o4jjQuYHJgOZA3E1znY34kMw0Anl7rf9p/rwrdxxF20SnLUjmOfqJHL6VBliNTDjnoQQdRt4a0+ItZ0jSJG4kaa6eO1YPYXtPahRMQTl31BHqN66lH//AFXGXMwvyv7JKSf9kf8Aqpxb0Mqml3iZjvZCHfX6+p5eVHtH2ilBbFzqSIVejZ958o9dqZcIO/dYAeelZPa/4tS2ClgT4nb0H6/KqkjQ2lySxFh7EHMCp2g6/I6+o0rZ7A/FFyy023K9RyPmNjXl+O7QuXWJdiSfGrGD7YZdGEj6j571LSVWme+4PtbC4rvxh7p5j/CY+Pwf1qaftDsx7ffXQ7MNQfJvyOteTdndrSJVpH1HmK7P8Pfi+5aGWQ9s7231U/p/W9An6ms1rpr96HW1hnw+K/wW9ld/6TnQ/uN+X0FVMXg2RstxSrff8mHlTRBooUqL/ZzSpkTxm2tt1yy+ZZK8I1G5XflqR6+FCtXUUghXMdWAkcx3emlWXUrDrctFZ0ITUHx4NDU3bMMyXUBHeVUI/iACbdenlW0z2Vr+RTwoSpErLcj5AbbeYo9pXa2QLIlTmHCx0MBtyR0Pzqdi4XGQ3rkzKwp0PMbjQ/Q+tDtWSrSUvMRMgrEjYgkk8pFArI2rl1GVpRYIPuKdPKDUMXah2DXZgmIzMY3HKNo50S/hAh0QQdVL3BqPIQZ5H1o72yyqy5NOFslsuZXbVgfdjnyNAWuSrkQokK7kFhyHRttepo1hSBc4bacHvGT315MSfpVm1hne2y/3jQymMwHIg8C5j05VewXYL5HJVEBAEkftA6lyY7vw1JRb4K5ZYx5Zk4JczglnuZQWhRC6Akanb5UTs7D8UhUhBJge0aeQnuCTHStj2GHtqfaXTcY8l4oEzueHcDYcqDf/ABGqDLZRUHU8TT1k6DToKnorxMqeZy2gr/r5+A2C7GYD2t5ghPda62Zh1aNvLvanwol7tmzZEWVLMPffXUcwvL7eFczje1WuElmLE8yZNUGuEneovPGPhGuzTyO5v2NLtDtZ7jZnYsT1P9RWc9+enyoU1IRHjWWWRy5NkMUYKkAuGhNR7ygbE+OkfKhVWXohFKnpl8aRImDpTE1OADvI8o+f9Go0CImtrsf8QvaGRuK2SJ66eO5HhWMwpopNDTo9I/D19Z9opGoOo5dfLb6mpdr/AIpS2Moc3W5SeEHr+0fH615xavMvdJE7+NMZOtLSS1ml2n23dvHiYx0rNJqNSCzUiDGFOo0JimYRTCgCdu4VMqSD1FbOB7b2FzQ/ENvUcqxQKiTypNDTPQsF2oRGunIjau47F/GbZRbvgXrXRu8P3W3/AK5V4XhMa9s8J06HY10XZvbAbQHK3Q8/I1Gh15HuKtgXGYYhkB91lkr4EwZ+dKvKV7TMc6agVehjdl4h/aoMzQTBEmCOhHOqdzF3A+juOLkx60qVb+hzkvqY/ad9vasMzRm2k1awih2TPxTb1za+8Rz8BSpUupN+FGnjrYWwSoAIbSBESNYitTsK0GsSwDGBqRJ0Kxv5n50qVacPiMOd/R7mji2K2TlJGnLSuHxd5mJzMx8yTSpVbkKezLdmbfaq529fypUq5uQ7OIHZ3HnUGpUqpLhDnTilSoQSGub1Fxt6/elSoBEFGtRpUqRNDk0hSpUMENRPdpqVIfUe1UDT0qYmJ6Kg0+dKlQICXJ3JPnSX86VKgbCk6kcv5UE0qVDEhqQpUqBnQ9nXCbaySdOviaelSqsmf//Z"/>
          <p:cNvSpPr>
            <a:spLocks noChangeAspect="1" noChangeArrowheads="1"/>
          </p:cNvSpPr>
          <p:nvPr/>
        </p:nvSpPr>
        <p:spPr bwMode="auto">
          <a:xfrm>
            <a:off x="13335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12298" name="Picture 28" descr="https://encrypted-tbn1.gstatic.com/images?q=tbn:ANd9GcQkicnrbce1p0Knw0J2u-VltdIGzIO16cxXM6a4-vrfIpdGygf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20938"/>
            <a:ext cx="374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0" descr="https://encrypted-tbn3.gstatic.com/images?q=tbn:ANd9GcRw3w7Gu0ArE-5Rx0-iRn9-wT3Ec_oZJ9Vmyp1_8KnjBLCInAFr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55650" y="5013325"/>
            <a:ext cx="3384550" cy="1008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sz="1200" b="1" dirty="0">
                <a:latin typeface="Century Schoolbook" pitchFamily="18" charset="0"/>
              </a:rPr>
              <a:t>	</a:t>
            </a:r>
            <a:r>
              <a:rPr lang="en-US" sz="1400" b="1" dirty="0">
                <a:latin typeface="Century Schoolbook" pitchFamily="18" charset="0"/>
              </a:rPr>
              <a:t>India </a:t>
            </a:r>
            <a:r>
              <a:rPr lang="en-US" sz="1400" b="1" dirty="0" err="1">
                <a:latin typeface="Century Schoolbook" pitchFamily="18" charset="0"/>
              </a:rPr>
              <a:t>exporta</a:t>
            </a:r>
            <a:r>
              <a:rPr lang="en-US" sz="1400" b="1" dirty="0">
                <a:latin typeface="Century Schoolbook" pitchFamily="18" charset="0"/>
              </a:rPr>
              <a:t> a Argentina</a:t>
            </a:r>
            <a:r>
              <a:rPr lang="en-US" sz="1400" dirty="0">
                <a:latin typeface="Century Schoolbook" pitchFamily="18" charset="0"/>
              </a:rPr>
              <a:t>: </a:t>
            </a:r>
            <a:r>
              <a:rPr lang="en-US" sz="1400" dirty="0" err="1">
                <a:latin typeface="Century Schoolbook" pitchFamily="18" charset="0"/>
              </a:rPr>
              <a:t>Químicos</a:t>
            </a:r>
            <a:r>
              <a:rPr lang="en-US" sz="1400" dirty="0">
                <a:latin typeface="Century Schoolbook" pitchFamily="18" charset="0"/>
              </a:rPr>
              <a:t>, </a:t>
            </a:r>
            <a:r>
              <a:rPr lang="en-US" sz="1400" dirty="0" err="1">
                <a:latin typeface="Century Schoolbook" pitchFamily="18" charset="0"/>
              </a:rPr>
              <a:t>Automóviles</a:t>
            </a:r>
            <a:r>
              <a:rPr lang="en-US" sz="1400" dirty="0">
                <a:latin typeface="Century Schoolbook" pitchFamily="18" charset="0"/>
              </a:rPr>
              <a:t>, </a:t>
            </a:r>
            <a:r>
              <a:rPr lang="en-US" sz="1400" dirty="0" err="1">
                <a:latin typeface="Century Schoolbook" pitchFamily="18" charset="0"/>
              </a:rPr>
              <a:t>repuestos</a:t>
            </a:r>
            <a:r>
              <a:rPr lang="en-US" sz="1400" dirty="0">
                <a:latin typeface="Century Schoolbook" pitchFamily="18" charset="0"/>
              </a:rPr>
              <a:t>, </a:t>
            </a:r>
            <a:r>
              <a:rPr lang="en-US" sz="1400" dirty="0" err="1">
                <a:latin typeface="Century Schoolbook" pitchFamily="18" charset="0"/>
              </a:rPr>
              <a:t>motocicletas</a:t>
            </a:r>
            <a:r>
              <a:rPr lang="en-US" sz="1400" dirty="0">
                <a:latin typeface="Century Schoolbook" pitchFamily="18" charset="0"/>
              </a:rPr>
              <a:t>, textiles, </a:t>
            </a:r>
            <a:r>
              <a:rPr lang="en-US" sz="1400" dirty="0" err="1">
                <a:latin typeface="Century Schoolbook" pitchFamily="18" charset="0"/>
              </a:rPr>
              <a:t>artículos</a:t>
            </a:r>
            <a:r>
              <a:rPr lang="en-US" sz="1400" dirty="0">
                <a:latin typeface="Century Schoolbook" pitchFamily="18" charset="0"/>
              </a:rPr>
              <a:t> de </a:t>
            </a:r>
            <a:r>
              <a:rPr lang="en-US" sz="1400" dirty="0" err="1">
                <a:latin typeface="Century Schoolbook" pitchFamily="18" charset="0"/>
              </a:rPr>
              <a:t>acero</a:t>
            </a:r>
            <a:r>
              <a:rPr lang="en-US" sz="1400" dirty="0">
                <a:latin typeface="Century Schoolbook" pitchFamily="18" charset="0"/>
              </a:rPr>
              <a:t> y </a:t>
            </a:r>
            <a:r>
              <a:rPr lang="en-US" sz="1400" dirty="0" err="1">
                <a:latin typeface="Century Schoolbook" pitchFamily="18" charset="0"/>
              </a:rPr>
              <a:t>artesanías</a:t>
            </a:r>
            <a:r>
              <a:rPr lang="en-US" sz="1400" dirty="0">
                <a:latin typeface="Century Schoolbook" pitchFamily="18" charset="0"/>
              </a:rPr>
              <a:t>. </a:t>
            </a:r>
            <a:endParaRPr lang="es-AR" sz="1400" dirty="0">
              <a:latin typeface="Century Schoolbook" pitchFamily="18" charset="0"/>
            </a:endParaRPr>
          </a:p>
        </p:txBody>
      </p:sp>
      <p:sp>
        <p:nvSpPr>
          <p:cNvPr id="12301" name="Content Placeholder 3"/>
          <p:cNvSpPr txBox="1">
            <a:spLocks/>
          </p:cNvSpPr>
          <p:nvPr/>
        </p:nvSpPr>
        <p:spPr bwMode="auto">
          <a:xfrm>
            <a:off x="4787900" y="5013325"/>
            <a:ext cx="3816350" cy="10795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s-AR" sz="1200" b="1">
                <a:latin typeface="Century Schoolbook" pitchFamily="18" charset="0"/>
              </a:rPr>
              <a:t>	</a:t>
            </a:r>
            <a:r>
              <a:rPr lang="en-US" altLang="es-AR" sz="1400" b="1">
                <a:latin typeface="Century Schoolbook" pitchFamily="18" charset="0"/>
              </a:rPr>
              <a:t>Argentina exporta a India</a:t>
            </a:r>
            <a:r>
              <a:rPr lang="en-US" altLang="es-AR" sz="1400">
                <a:latin typeface="Century Schoolbook" pitchFamily="18" charset="0"/>
              </a:rPr>
              <a:t>: </a:t>
            </a:r>
          </a:p>
          <a:p>
            <a:pPr algn="just"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es-AR" sz="1400">
                <a:latin typeface="Century Schoolbook" pitchFamily="18" charset="0"/>
              </a:rPr>
              <a:t>	Aceite de Soja, hierro, acero, algodón, lana, cuero, papel, zinc, cobre y otros minerales.</a:t>
            </a:r>
            <a:endParaRPr lang="es-AR" altLang="es-AR" sz="1400">
              <a:latin typeface="Century Schoolbook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025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8888" y="1700213"/>
            <a:ext cx="2017712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2016224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ln>
                  <a:solidFill>
                    <a:srgbClr val="000099"/>
                  </a:solidFill>
                </a:ln>
                <a:solidFill>
                  <a:srgbClr val="10065A"/>
                </a:solidFill>
                <a:latin typeface="Arial" pitchFamily="34" charset="0"/>
                <a:cs typeface="Arial" pitchFamily="34" charset="0"/>
              </a:rPr>
              <a:t>1240 </a:t>
            </a:r>
            <a:r>
              <a:rPr lang="en-US" sz="1050" b="1" dirty="0" err="1">
                <a:ln>
                  <a:solidFill>
                    <a:srgbClr val="000099"/>
                  </a:solidFill>
                </a:ln>
                <a:solidFill>
                  <a:srgbClr val="10065A"/>
                </a:solidFill>
                <a:latin typeface="Arial" pitchFamily="34" charset="0"/>
                <a:cs typeface="Arial" pitchFamily="34" charset="0"/>
              </a:rPr>
              <a:t>millones</a:t>
            </a:r>
            <a:r>
              <a:rPr lang="en-US" sz="1050" b="1" dirty="0">
                <a:ln>
                  <a:solidFill>
                    <a:srgbClr val="000099"/>
                  </a:solidFill>
                </a:ln>
                <a:solidFill>
                  <a:srgbClr val="10065A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050" b="1" dirty="0" err="1">
                <a:ln>
                  <a:solidFill>
                    <a:srgbClr val="000099"/>
                  </a:solidFill>
                </a:ln>
                <a:solidFill>
                  <a:srgbClr val="10065A"/>
                </a:solidFill>
                <a:latin typeface="Arial" pitchFamily="34" charset="0"/>
                <a:cs typeface="Arial" pitchFamily="34" charset="0"/>
              </a:rPr>
              <a:t>habitantes</a:t>
            </a:r>
            <a:endParaRPr lang="es-AR" sz="1050" b="1" dirty="0">
              <a:ln>
                <a:solidFill>
                  <a:srgbClr val="000099"/>
                </a:solidFill>
              </a:ln>
              <a:solidFill>
                <a:srgbClr val="1006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ES_tradnl" altLang="es-AR" b="1">
                <a:solidFill>
                  <a:srgbClr val="E41F1F"/>
                </a:solidFill>
                <a:latin typeface="Century Schoolbook" pitchFamily="18" charset="0"/>
              </a:rPr>
              <a:t>ALGUNAS CONSIDERACIONES SOBRE PRODUCCIÓN, EXPORTACIONES E IMPORTACIONES:</a:t>
            </a:r>
            <a:endParaRPr lang="es-ES" altLang="es-AR" b="1">
              <a:solidFill>
                <a:srgbClr val="E41F1F"/>
              </a:solidFill>
              <a:latin typeface="Century Schoolbook" pitchFamily="18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95288" y="2276475"/>
            <a:ext cx="8353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AR" altLang="es-AR" sz="2000">
                <a:latin typeface="Century Schoolbook" pitchFamily="18" charset="0"/>
              </a:rPr>
              <a:t>• La India es el productor mundial n°1 en garbanzos y lentejas, n°2 en porotos y top ten en arvejas.</a:t>
            </a:r>
          </a:p>
          <a:p>
            <a:pPr eaLnBrk="1" hangingPunct="1"/>
            <a:r>
              <a:rPr lang="es-AR" altLang="es-AR" sz="2000">
                <a:latin typeface="Century Schoolbook" pitchFamily="18" charset="0"/>
              </a:rPr>
              <a:t>• No obstante, India importará 20 mil toneladas de Legumbres y lentejas para el 2020.</a:t>
            </a:r>
          </a:p>
          <a:p>
            <a:pPr eaLnBrk="1" hangingPunct="1"/>
            <a:r>
              <a:rPr lang="es-AR" altLang="es-AR" sz="2000">
                <a:latin typeface="Century Schoolbook" pitchFamily="18" charset="0"/>
              </a:rPr>
              <a:t>• India ofrece Trading Houses para empresarios Argentinos puedan exportar carne o sus productos a través de India.</a:t>
            </a:r>
          </a:p>
          <a:p>
            <a:pPr eaLnBrk="1" hangingPunct="1"/>
            <a:endParaRPr lang="es-AR" altLang="es-AR" sz="2000">
              <a:latin typeface="Century Schoolbook" pitchFamily="18" charset="0"/>
            </a:endParaRPr>
          </a:p>
        </p:txBody>
      </p:sp>
      <p:pic>
        <p:nvPicPr>
          <p:cNvPr id="14340" name="Picture 14" descr="https://encrypted-tbn3.gstatic.com/images?q=tbn:ANd9GcRWLmQmUC39dacriyoMxarlOS2v562k0gsu5fSviFbAl9iTBmz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16557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rved Right Arrow 8"/>
          <p:cNvSpPr/>
          <p:nvPr/>
        </p:nvSpPr>
        <p:spPr>
          <a:xfrm>
            <a:off x="3348038" y="4508500"/>
            <a:ext cx="936625" cy="18002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flipH="1">
            <a:off x="4356100" y="4508500"/>
            <a:ext cx="1008063" cy="18002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6106</TotalTime>
  <Words>420</Words>
  <Application>Microsoft Office PowerPoint</Application>
  <PresentationFormat>Presentación en pantalla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Times New Roman</vt:lpstr>
      <vt:lpstr>Arial</vt:lpstr>
      <vt:lpstr>Franklin Gothic Book</vt:lpstr>
      <vt:lpstr>Perpetua</vt:lpstr>
      <vt:lpstr>Wingdings 2</vt:lpstr>
      <vt:lpstr>Calibri</vt:lpstr>
      <vt:lpstr>Arial Narrow</vt:lpstr>
      <vt:lpstr>Century Schoolbook</vt:lpstr>
      <vt:lpstr>HelveticaNeueLT Pro 55 Roman</vt:lpstr>
      <vt:lpstr>Biondi</vt:lpstr>
      <vt:lpstr>Equity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OPORTUNIDADES: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P571</dc:creator>
  <cp:lastModifiedBy>Mariano</cp:lastModifiedBy>
  <cp:revision>304</cp:revision>
  <dcterms:created xsi:type="dcterms:W3CDTF">2003-10-28T14:32:14Z</dcterms:created>
  <dcterms:modified xsi:type="dcterms:W3CDTF">2014-11-26T17:42:19Z</dcterms:modified>
</cp:coreProperties>
</file>