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71" r:id="rId4"/>
    <p:sldId id="276" r:id="rId5"/>
    <p:sldId id="272" r:id="rId6"/>
    <p:sldId id="277" r:id="rId7"/>
    <p:sldId id="278" r:id="rId8"/>
    <p:sldId id="263" r:id="rId9"/>
    <p:sldId id="273" r:id="rId10"/>
    <p:sldId id="274" r:id="rId11"/>
    <p:sldId id="275" r:id="rId12"/>
    <p:sldId id="279" r:id="rId13"/>
    <p:sldId id="280" r:id="rId14"/>
    <p:sldId id="283" r:id="rId15"/>
    <p:sldId id="281" r:id="rId16"/>
    <p:sldId id="265" r:id="rId17"/>
    <p:sldId id="259" r:id="rId18"/>
    <p:sldId id="260" r:id="rId19"/>
    <p:sldId id="261" r:id="rId20"/>
    <p:sldId id="262" r:id="rId21"/>
    <p:sldId id="270" r:id="rId22"/>
    <p:sldId id="258" r:id="rId23"/>
    <p:sldId id="269" r:id="rId24"/>
    <p:sldId id="268" r:id="rId25"/>
    <p:sldId id="282" r:id="rId2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Exportaciones e importaciones argentinas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Exportaciones de bienes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Sheet1!$A$4:$A$17</c:f>
              <c:strCache>
                <c:ptCount val="14"/>
                <c:pt idx="0">
                  <c:v>año 2000</c:v>
                </c:pt>
                <c:pt idx="1">
                  <c:v>año 2001</c:v>
                </c:pt>
                <c:pt idx="2">
                  <c:v>año 2002</c:v>
                </c:pt>
                <c:pt idx="3">
                  <c:v>año 2003</c:v>
                </c:pt>
                <c:pt idx="4">
                  <c:v>año 2004</c:v>
                </c:pt>
                <c:pt idx="5">
                  <c:v>año 2005</c:v>
                </c:pt>
                <c:pt idx="6">
                  <c:v>año 2006</c:v>
                </c:pt>
                <c:pt idx="7">
                  <c:v>año 2007</c:v>
                </c:pt>
                <c:pt idx="8">
                  <c:v>año 2008</c:v>
                </c:pt>
                <c:pt idx="9">
                  <c:v>año 2009</c:v>
                </c:pt>
                <c:pt idx="10">
                  <c:v>año 2010</c:v>
                </c:pt>
                <c:pt idx="11">
                  <c:v>año 2011</c:v>
                </c:pt>
                <c:pt idx="12">
                  <c:v>año 2012</c:v>
                </c:pt>
                <c:pt idx="13">
                  <c:v>año 2013</c:v>
                </c:pt>
              </c:strCache>
            </c:strRef>
          </c:cat>
          <c:val>
            <c:numRef>
              <c:f>Sheet1!$B$4:$B$17</c:f>
              <c:numCache>
                <c:formatCode>#,##0</c:formatCode>
                <c:ptCount val="14"/>
                <c:pt idx="0">
                  <c:v>26341029</c:v>
                </c:pt>
                <c:pt idx="1">
                  <c:v>26542727</c:v>
                </c:pt>
                <c:pt idx="2">
                  <c:v>25650599</c:v>
                </c:pt>
                <c:pt idx="3">
                  <c:v>29938752</c:v>
                </c:pt>
                <c:pt idx="4">
                  <c:v>34575734</c:v>
                </c:pt>
                <c:pt idx="5">
                  <c:v>40386732</c:v>
                </c:pt>
                <c:pt idx="6">
                  <c:v>46546203</c:v>
                </c:pt>
                <c:pt idx="7">
                  <c:v>55980309</c:v>
                </c:pt>
                <c:pt idx="8">
                  <c:v>70018839</c:v>
                </c:pt>
                <c:pt idx="9">
                  <c:v>55672097</c:v>
                </c:pt>
                <c:pt idx="10">
                  <c:v>68134055</c:v>
                </c:pt>
                <c:pt idx="11">
                  <c:v>84268700</c:v>
                </c:pt>
                <c:pt idx="12">
                  <c:v>80927098</c:v>
                </c:pt>
                <c:pt idx="13">
                  <c:v>81660342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Importaciones de bienes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Sheet1!$A$4:$A$17</c:f>
              <c:strCache>
                <c:ptCount val="14"/>
                <c:pt idx="0">
                  <c:v>año 2000</c:v>
                </c:pt>
                <c:pt idx="1">
                  <c:v>año 2001</c:v>
                </c:pt>
                <c:pt idx="2">
                  <c:v>año 2002</c:v>
                </c:pt>
                <c:pt idx="3">
                  <c:v>año 2003</c:v>
                </c:pt>
                <c:pt idx="4">
                  <c:v>año 2004</c:v>
                </c:pt>
                <c:pt idx="5">
                  <c:v>año 2005</c:v>
                </c:pt>
                <c:pt idx="6">
                  <c:v>año 2006</c:v>
                </c:pt>
                <c:pt idx="7">
                  <c:v>año 2007</c:v>
                </c:pt>
                <c:pt idx="8">
                  <c:v>año 2008</c:v>
                </c:pt>
                <c:pt idx="9">
                  <c:v>año 2009</c:v>
                </c:pt>
                <c:pt idx="10">
                  <c:v>año 2010</c:v>
                </c:pt>
                <c:pt idx="11">
                  <c:v>año 2011</c:v>
                </c:pt>
                <c:pt idx="12">
                  <c:v>año 2012</c:v>
                </c:pt>
                <c:pt idx="13">
                  <c:v>año 2013</c:v>
                </c:pt>
              </c:strCache>
            </c:strRef>
          </c:cat>
          <c:val>
            <c:numRef>
              <c:f>Sheet1!$C$4:$C$17</c:f>
              <c:numCache>
                <c:formatCode>#,##0</c:formatCode>
                <c:ptCount val="14"/>
                <c:pt idx="0">
                  <c:v>25280485</c:v>
                </c:pt>
                <c:pt idx="1">
                  <c:v>20319579</c:v>
                </c:pt>
                <c:pt idx="2">
                  <c:v>8989546</c:v>
                </c:pt>
                <c:pt idx="3">
                  <c:v>13850774</c:v>
                </c:pt>
                <c:pt idx="4">
                  <c:v>22445281</c:v>
                </c:pt>
                <c:pt idx="5">
                  <c:v>28686890</c:v>
                </c:pt>
                <c:pt idx="6">
                  <c:v>34153683</c:v>
                </c:pt>
                <c:pt idx="7">
                  <c:v>44707463</c:v>
                </c:pt>
                <c:pt idx="8">
                  <c:v>57462452</c:v>
                </c:pt>
                <c:pt idx="9">
                  <c:v>38786269</c:v>
                </c:pt>
                <c:pt idx="10">
                  <c:v>56501512</c:v>
                </c:pt>
                <c:pt idx="11">
                  <c:v>73922400</c:v>
                </c:pt>
                <c:pt idx="12">
                  <c:v>68507741</c:v>
                </c:pt>
                <c:pt idx="13">
                  <c:v>73656087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291136"/>
        <c:axId val="35396608"/>
      </c:lineChart>
      <c:catAx>
        <c:axId val="3529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35396608"/>
        <c:crosses val="autoZero"/>
        <c:auto val="1"/>
        <c:lblAlgn val="ctr"/>
        <c:lblOffset val="100"/>
        <c:noMultiLvlLbl val="0"/>
      </c:catAx>
      <c:valAx>
        <c:axId val="3539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3529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Crecimiento exportaciones por país 2003/2013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Hoja1!$AC$16</c:f>
              <c:strCache>
                <c:ptCount val="1"/>
                <c:pt idx="0">
                  <c:v>Crecimiento 2003/2013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Hoja1!$AB$17:$AB$26</c:f>
              <c:strCache>
                <c:ptCount val="10"/>
                <c:pt idx="0">
                  <c:v>Brasil</c:v>
                </c:pt>
                <c:pt idx="1">
                  <c:v>Argentina</c:v>
                </c:pt>
                <c:pt idx="2">
                  <c:v>Venezuela</c:v>
                </c:pt>
                <c:pt idx="3">
                  <c:v>Chile</c:v>
                </c:pt>
                <c:pt idx="4">
                  <c:v>Colombia</c:v>
                </c:pt>
                <c:pt idx="5">
                  <c:v>Perú</c:v>
                </c:pt>
                <c:pt idx="6">
                  <c:v>Ecuador</c:v>
                </c:pt>
                <c:pt idx="7">
                  <c:v>Uruguay</c:v>
                </c:pt>
                <c:pt idx="8">
                  <c:v>Paraguay</c:v>
                </c:pt>
                <c:pt idx="9">
                  <c:v>Bolivia</c:v>
                </c:pt>
              </c:strCache>
            </c:strRef>
          </c:cat>
          <c:val>
            <c:numRef>
              <c:f>Hoja1!$AC$17:$AC$26</c:f>
              <c:numCache>
                <c:formatCode>#,##0</c:formatCode>
                <c:ptCount val="10"/>
                <c:pt idx="0">
                  <c:v>229</c:v>
                </c:pt>
                <c:pt idx="1">
                  <c:v>177</c:v>
                </c:pt>
                <c:pt idx="2">
                  <c:v>262</c:v>
                </c:pt>
                <c:pt idx="3">
                  <c:v>290</c:v>
                </c:pt>
                <c:pt idx="4">
                  <c:v>352</c:v>
                </c:pt>
                <c:pt idx="5">
                  <c:v>365</c:v>
                </c:pt>
                <c:pt idx="6">
                  <c:v>327</c:v>
                </c:pt>
                <c:pt idx="7">
                  <c:v>341</c:v>
                </c:pt>
                <c:pt idx="8">
                  <c:v>731</c:v>
                </c:pt>
                <c:pt idx="9">
                  <c:v>639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56576"/>
        <c:axId val="36122624"/>
      </c:barChart>
      <c:catAx>
        <c:axId val="3525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AR"/>
          </a:p>
        </c:txPr>
        <c:crossAx val="36122624"/>
        <c:crosses val="autoZero"/>
        <c:auto val="1"/>
        <c:lblAlgn val="ctr"/>
        <c:lblOffset val="100"/>
        <c:noMultiLvlLbl val="0"/>
      </c:catAx>
      <c:valAx>
        <c:axId val="3612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AR"/>
          </a:p>
        </c:txPr>
        <c:crossAx val="352565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saldos</a:t>
            </a:r>
            <a:r>
              <a:rPr lang="en-US" baseline="0"/>
              <a:t> comerciales sectoriales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Sheet1!$F$6</c:f>
              <c:strCache>
                <c:ptCount val="1"/>
                <c:pt idx="0">
                  <c:v>saldos comerciales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Sheet1!$E$7:$E$10</c:f>
              <c:strCache>
                <c:ptCount val="4"/>
                <c:pt idx="0">
                  <c:v>agroindsutria</c:v>
                </c:pt>
                <c:pt idx="1">
                  <c:v>minerales</c:v>
                </c:pt>
                <c:pt idx="2">
                  <c:v>industria convencional</c:v>
                </c:pt>
                <c:pt idx="3">
                  <c:v>servicios</c:v>
                </c:pt>
              </c:strCache>
            </c:strRef>
          </c:cat>
          <c:val>
            <c:numRef>
              <c:f>Sheet1!$F$7:$F$10</c:f>
              <c:numCache>
                <c:formatCode>General</c:formatCode>
                <c:ptCount val="4"/>
                <c:pt idx="0">
                  <c:v>43792</c:v>
                </c:pt>
                <c:pt idx="1">
                  <c:v>-6845</c:v>
                </c:pt>
                <c:pt idx="2">
                  <c:v>-26601</c:v>
                </c:pt>
                <c:pt idx="3">
                  <c:v>-9403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159872"/>
        <c:axId val="36161408"/>
      </c:barChart>
      <c:catAx>
        <c:axId val="3615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36161408"/>
        <c:crosses val="autoZero"/>
        <c:auto val="1"/>
        <c:lblAlgn val="ctr"/>
        <c:lblOffset val="100"/>
        <c:noMultiLvlLbl val="0"/>
      </c:catAx>
      <c:valAx>
        <c:axId val="3616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3615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 dirty="0" smtClean="0"/>
              <a:t>Exportaciones mes a mes</a:t>
            </a:r>
            <a:endParaRPr lang="es-ES" dirty="0"/>
          </a:p>
        </c:rich>
      </c:tx>
      <c:layout>
        <c:manualLayout>
          <c:xMode val="edge"/>
          <c:yMode val="edge"/>
          <c:x val="0.44343312554680669"/>
          <c:y val="1.73589584624922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Hoja1!$M$90:$M$140</c:f>
              <c:numCache>
                <c:formatCode>mmm\-yy</c:formatCode>
                <c:ptCount val="51"/>
                <c:pt idx="0">
                  <c:v>41699</c:v>
                </c:pt>
                <c:pt idx="1">
                  <c:v>41671</c:v>
                </c:pt>
                <c:pt idx="2">
                  <c:v>41640</c:v>
                </c:pt>
                <c:pt idx="3">
                  <c:v>41609</c:v>
                </c:pt>
                <c:pt idx="4">
                  <c:v>41579</c:v>
                </c:pt>
                <c:pt idx="5">
                  <c:v>41548</c:v>
                </c:pt>
                <c:pt idx="6">
                  <c:v>41518</c:v>
                </c:pt>
                <c:pt idx="7">
                  <c:v>41487</c:v>
                </c:pt>
                <c:pt idx="8">
                  <c:v>41456</c:v>
                </c:pt>
                <c:pt idx="9">
                  <c:v>41426</c:v>
                </c:pt>
                <c:pt idx="10">
                  <c:v>41395</c:v>
                </c:pt>
                <c:pt idx="11">
                  <c:v>41365</c:v>
                </c:pt>
                <c:pt idx="12">
                  <c:v>41334</c:v>
                </c:pt>
                <c:pt idx="13">
                  <c:v>41306</c:v>
                </c:pt>
                <c:pt idx="14">
                  <c:v>41275</c:v>
                </c:pt>
                <c:pt idx="15">
                  <c:v>41244</c:v>
                </c:pt>
                <c:pt idx="16">
                  <c:v>41214</c:v>
                </c:pt>
                <c:pt idx="17">
                  <c:v>41183</c:v>
                </c:pt>
                <c:pt idx="18">
                  <c:v>41153</c:v>
                </c:pt>
                <c:pt idx="19">
                  <c:v>41122</c:v>
                </c:pt>
                <c:pt idx="20">
                  <c:v>41091</c:v>
                </c:pt>
                <c:pt idx="21">
                  <c:v>41061</c:v>
                </c:pt>
                <c:pt idx="22">
                  <c:v>41030</c:v>
                </c:pt>
                <c:pt idx="23">
                  <c:v>41000</c:v>
                </c:pt>
                <c:pt idx="24">
                  <c:v>40969</c:v>
                </c:pt>
                <c:pt idx="25">
                  <c:v>40940</c:v>
                </c:pt>
                <c:pt idx="26">
                  <c:v>40909</c:v>
                </c:pt>
                <c:pt idx="27">
                  <c:v>40878</c:v>
                </c:pt>
                <c:pt idx="28">
                  <c:v>40848</c:v>
                </c:pt>
                <c:pt idx="29">
                  <c:v>40817</c:v>
                </c:pt>
                <c:pt idx="30">
                  <c:v>40787</c:v>
                </c:pt>
                <c:pt idx="31">
                  <c:v>40756</c:v>
                </c:pt>
                <c:pt idx="32">
                  <c:v>40725</c:v>
                </c:pt>
                <c:pt idx="33">
                  <c:v>40695</c:v>
                </c:pt>
                <c:pt idx="34">
                  <c:v>40664</c:v>
                </c:pt>
                <c:pt idx="35">
                  <c:v>40634</c:v>
                </c:pt>
                <c:pt idx="36">
                  <c:v>40603</c:v>
                </c:pt>
                <c:pt idx="37">
                  <c:v>40575</c:v>
                </c:pt>
                <c:pt idx="38">
                  <c:v>40544</c:v>
                </c:pt>
                <c:pt idx="39">
                  <c:v>40513</c:v>
                </c:pt>
                <c:pt idx="40">
                  <c:v>40483</c:v>
                </c:pt>
                <c:pt idx="41">
                  <c:v>40452</c:v>
                </c:pt>
                <c:pt idx="42">
                  <c:v>40422</c:v>
                </c:pt>
                <c:pt idx="43">
                  <c:v>40391</c:v>
                </c:pt>
                <c:pt idx="44">
                  <c:v>40360</c:v>
                </c:pt>
                <c:pt idx="45">
                  <c:v>40330</c:v>
                </c:pt>
                <c:pt idx="46">
                  <c:v>40299</c:v>
                </c:pt>
                <c:pt idx="47">
                  <c:v>40269</c:v>
                </c:pt>
                <c:pt idx="48">
                  <c:v>40238</c:v>
                </c:pt>
                <c:pt idx="49">
                  <c:v>40210</c:v>
                </c:pt>
                <c:pt idx="50">
                  <c:v>40179</c:v>
                </c:pt>
              </c:numCache>
            </c:numRef>
          </c:cat>
          <c:val>
            <c:numRef>
              <c:f>Hoja1!$N$90:$N$140</c:f>
              <c:numCache>
                <c:formatCode>#,##0</c:formatCode>
                <c:ptCount val="51"/>
                <c:pt idx="0">
                  <c:v>5252</c:v>
                </c:pt>
                <c:pt idx="1">
                  <c:v>5393</c:v>
                </c:pt>
                <c:pt idx="2">
                  <c:v>5231</c:v>
                </c:pt>
                <c:pt idx="3">
                  <c:v>5447</c:v>
                </c:pt>
                <c:pt idx="4">
                  <c:v>6829</c:v>
                </c:pt>
                <c:pt idx="5">
                  <c:v>7271</c:v>
                </c:pt>
                <c:pt idx="6">
                  <c:v>6995</c:v>
                </c:pt>
                <c:pt idx="7">
                  <c:v>7235</c:v>
                </c:pt>
                <c:pt idx="8">
                  <c:v>7828</c:v>
                </c:pt>
                <c:pt idx="9">
                  <c:v>7551</c:v>
                </c:pt>
                <c:pt idx="10">
                  <c:v>8429</c:v>
                </c:pt>
                <c:pt idx="11">
                  <c:v>7565</c:v>
                </c:pt>
                <c:pt idx="12">
                  <c:v>5968</c:v>
                </c:pt>
                <c:pt idx="13">
                  <c:v>5743</c:v>
                </c:pt>
                <c:pt idx="14">
                  <c:v>5665</c:v>
                </c:pt>
                <c:pt idx="15">
                  <c:v>6295</c:v>
                </c:pt>
                <c:pt idx="16">
                  <c:v>6642</c:v>
                </c:pt>
                <c:pt idx="17">
                  <c:v>6882</c:v>
                </c:pt>
                <c:pt idx="18">
                  <c:v>6793</c:v>
                </c:pt>
                <c:pt idx="19">
                  <c:v>7701</c:v>
                </c:pt>
                <c:pt idx="20">
                  <c:v>7643</c:v>
                </c:pt>
                <c:pt idx="21">
                  <c:v>7709</c:v>
                </c:pt>
                <c:pt idx="22">
                  <c:v>7420</c:v>
                </c:pt>
                <c:pt idx="23">
                  <c:v>6713</c:v>
                </c:pt>
                <c:pt idx="24">
                  <c:v>6127</c:v>
                </c:pt>
                <c:pt idx="25">
                  <c:v>6604</c:v>
                </c:pt>
                <c:pt idx="26">
                  <c:v>5625</c:v>
                </c:pt>
                <c:pt idx="27">
                  <c:v>6316</c:v>
                </c:pt>
                <c:pt idx="28">
                  <c:v>6593</c:v>
                </c:pt>
                <c:pt idx="29">
                  <c:v>7463</c:v>
                </c:pt>
                <c:pt idx="30">
                  <c:v>7787</c:v>
                </c:pt>
                <c:pt idx="31">
                  <c:v>8419</c:v>
                </c:pt>
                <c:pt idx="32">
                  <c:v>7302</c:v>
                </c:pt>
                <c:pt idx="33">
                  <c:v>7937</c:v>
                </c:pt>
                <c:pt idx="34">
                  <c:v>8082</c:v>
                </c:pt>
                <c:pt idx="35">
                  <c:v>7148</c:v>
                </c:pt>
                <c:pt idx="36">
                  <c:v>6159</c:v>
                </c:pt>
                <c:pt idx="37">
                  <c:v>5486</c:v>
                </c:pt>
                <c:pt idx="38">
                  <c:v>5908</c:v>
                </c:pt>
                <c:pt idx="39">
                  <c:v>5506</c:v>
                </c:pt>
                <c:pt idx="40">
                  <c:v>5902</c:v>
                </c:pt>
                <c:pt idx="41">
                  <c:v>5887</c:v>
                </c:pt>
                <c:pt idx="42">
                  <c:v>6367</c:v>
                </c:pt>
                <c:pt idx="43">
                  <c:v>6370</c:v>
                </c:pt>
                <c:pt idx="44">
                  <c:v>5982</c:v>
                </c:pt>
                <c:pt idx="45">
                  <c:v>6365</c:v>
                </c:pt>
                <c:pt idx="46">
                  <c:v>6502</c:v>
                </c:pt>
                <c:pt idx="47">
                  <c:v>6206</c:v>
                </c:pt>
                <c:pt idx="48">
                  <c:v>4678</c:v>
                </c:pt>
                <c:pt idx="49">
                  <c:v>3958</c:v>
                </c:pt>
                <c:pt idx="50">
                  <c:v>4407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27328"/>
        <c:axId val="36229120"/>
      </c:lineChart>
      <c:dateAx>
        <c:axId val="36227328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AR"/>
          </a:p>
        </c:txPr>
        <c:crossAx val="36229120"/>
        <c:crosses val="autoZero"/>
        <c:auto val="1"/>
        <c:lblOffset val="100"/>
        <c:baseTimeUnit val="months"/>
      </c:dateAx>
      <c:valAx>
        <c:axId val="3622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AR"/>
          </a:p>
        </c:txPr>
        <c:crossAx val="362273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A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95928128914351E-2"/>
          <c:y val="0.13333400107172011"/>
          <c:w val="0.45306167596228869"/>
          <c:h val="0.50769485023462657"/>
        </c:manualLayout>
      </c:layout>
      <c:lineChart>
        <c:grouping val="standard"/>
        <c:varyColors val="0"/>
        <c:ser>
          <c:idx val="1"/>
          <c:order val="0"/>
          <c:tx>
            <c:strRef>
              <c:f>Hoja1!$B$2</c:f>
              <c:strCache>
                <c:ptCount val="1"/>
                <c:pt idx="0">
                  <c:v>Dólar "blue" (según ACM y eldolarblue.com)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Hoja1!$A$3:$A$32</c:f>
              <c:numCache>
                <c:formatCode>mmm\-yy</c:formatCode>
                <c:ptCount val="3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41183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41306</c:v>
                </c:pt>
                <c:pt idx="20">
                  <c:v>41334</c:v>
                </c:pt>
                <c:pt idx="21">
                  <c:v>41365</c:v>
                </c:pt>
                <c:pt idx="22">
                  <c:v>41395</c:v>
                </c:pt>
                <c:pt idx="23">
                  <c:v>41426</c:v>
                </c:pt>
                <c:pt idx="24">
                  <c:v>41456</c:v>
                </c:pt>
                <c:pt idx="25">
                  <c:v>41487</c:v>
                </c:pt>
                <c:pt idx="26">
                  <c:v>41518</c:v>
                </c:pt>
                <c:pt idx="27">
                  <c:v>41548</c:v>
                </c:pt>
                <c:pt idx="28">
                  <c:v>41579</c:v>
                </c:pt>
                <c:pt idx="29">
                  <c:v>41609</c:v>
                </c:pt>
              </c:numCache>
            </c:numRef>
          </c:cat>
          <c:val>
            <c:numRef>
              <c:f>Hoja1!$B$3:$B$32</c:f>
              <c:numCache>
                <c:formatCode>General</c:formatCode>
                <c:ptCount val="30"/>
                <c:pt idx="0">
                  <c:v>4.1900000000000004</c:v>
                </c:pt>
                <c:pt idx="1">
                  <c:v>4.21</c:v>
                </c:pt>
                <c:pt idx="2">
                  <c:v>4.4400000000000004</c:v>
                </c:pt>
                <c:pt idx="3">
                  <c:v>4.5999999999999996</c:v>
                </c:pt>
                <c:pt idx="4">
                  <c:v>4.28</c:v>
                </c:pt>
                <c:pt idx="5">
                  <c:v>4.7300000000000004</c:v>
                </c:pt>
                <c:pt idx="6">
                  <c:v>4.82</c:v>
                </c:pt>
                <c:pt idx="7">
                  <c:v>4.3499999999999996</c:v>
                </c:pt>
                <c:pt idx="8">
                  <c:v>4.9000000000000004</c:v>
                </c:pt>
                <c:pt idx="9">
                  <c:v>5.08</c:v>
                </c:pt>
                <c:pt idx="10">
                  <c:v>5.87</c:v>
                </c:pt>
                <c:pt idx="11">
                  <c:v>5.96</c:v>
                </c:pt>
                <c:pt idx="12">
                  <c:v>4.58</c:v>
                </c:pt>
                <c:pt idx="13">
                  <c:v>6.36</c:v>
                </c:pt>
                <c:pt idx="14">
                  <c:v>6.27</c:v>
                </c:pt>
                <c:pt idx="15">
                  <c:v>6.33</c:v>
                </c:pt>
                <c:pt idx="16">
                  <c:v>6.42</c:v>
                </c:pt>
                <c:pt idx="17">
                  <c:v>6.78</c:v>
                </c:pt>
                <c:pt idx="18">
                  <c:v>7.89</c:v>
                </c:pt>
                <c:pt idx="19">
                  <c:v>7.82</c:v>
                </c:pt>
                <c:pt idx="20">
                  <c:v>8.3800000000000008</c:v>
                </c:pt>
                <c:pt idx="21">
                  <c:v>9.3699999999999992</c:v>
                </c:pt>
                <c:pt idx="22">
                  <c:v>8.8699999999999992</c:v>
                </c:pt>
                <c:pt idx="23">
                  <c:v>7.93</c:v>
                </c:pt>
                <c:pt idx="24">
                  <c:v>8.5500000000000007</c:v>
                </c:pt>
                <c:pt idx="25">
                  <c:v>9.49</c:v>
                </c:pt>
                <c:pt idx="26">
                  <c:v>9.5299999999999994</c:v>
                </c:pt>
                <c:pt idx="27">
                  <c:v>9.4499999999999993</c:v>
                </c:pt>
                <c:pt idx="28">
                  <c:v>9.65</c:v>
                </c:pt>
                <c:pt idx="29">
                  <c:v>9.7100000000000009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Hoja1!$C$2</c:f>
              <c:strCache>
                <c:ptCount val="1"/>
                <c:pt idx="0">
                  <c:v>Dólar oficial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Hoja1!$A$3:$A$32</c:f>
              <c:numCache>
                <c:formatCode>mmm\-yy</c:formatCode>
                <c:ptCount val="3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41183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41306</c:v>
                </c:pt>
                <c:pt idx="20">
                  <c:v>41334</c:v>
                </c:pt>
                <c:pt idx="21">
                  <c:v>41365</c:v>
                </c:pt>
                <c:pt idx="22">
                  <c:v>41395</c:v>
                </c:pt>
                <c:pt idx="23">
                  <c:v>41426</c:v>
                </c:pt>
                <c:pt idx="24">
                  <c:v>41456</c:v>
                </c:pt>
                <c:pt idx="25">
                  <c:v>41487</c:v>
                </c:pt>
                <c:pt idx="26">
                  <c:v>41518</c:v>
                </c:pt>
                <c:pt idx="27">
                  <c:v>41548</c:v>
                </c:pt>
                <c:pt idx="28">
                  <c:v>41579</c:v>
                </c:pt>
                <c:pt idx="29">
                  <c:v>41609</c:v>
                </c:pt>
              </c:numCache>
            </c:numRef>
          </c:cat>
          <c:val>
            <c:numRef>
              <c:f>Hoja1!$C$3:$C$32</c:f>
              <c:numCache>
                <c:formatCode>General</c:formatCode>
                <c:ptCount val="30"/>
                <c:pt idx="0">
                  <c:v>4.17</c:v>
                </c:pt>
                <c:pt idx="1">
                  <c:v>4.22</c:v>
                </c:pt>
                <c:pt idx="2">
                  <c:v>4.22</c:v>
                </c:pt>
                <c:pt idx="3">
                  <c:v>4.26</c:v>
                </c:pt>
                <c:pt idx="4">
                  <c:v>4.29</c:v>
                </c:pt>
                <c:pt idx="5">
                  <c:v>4.32</c:v>
                </c:pt>
                <c:pt idx="6">
                  <c:v>4.3499999999999996</c:v>
                </c:pt>
                <c:pt idx="7">
                  <c:v>4.37</c:v>
                </c:pt>
                <c:pt idx="8">
                  <c:v>4.3899999999999997</c:v>
                </c:pt>
                <c:pt idx="9">
                  <c:v>4.43</c:v>
                </c:pt>
                <c:pt idx="10">
                  <c:v>4.49</c:v>
                </c:pt>
                <c:pt idx="11">
                  <c:v>4.54</c:v>
                </c:pt>
                <c:pt idx="12">
                  <c:v>4.59</c:v>
                </c:pt>
                <c:pt idx="13">
                  <c:v>4.6500000000000004</c:v>
                </c:pt>
                <c:pt idx="14">
                  <c:v>4.71</c:v>
                </c:pt>
                <c:pt idx="15">
                  <c:v>4.7699999999999996</c:v>
                </c:pt>
                <c:pt idx="16">
                  <c:v>4.8499999999999996</c:v>
                </c:pt>
                <c:pt idx="17">
                  <c:v>4.92</c:v>
                </c:pt>
                <c:pt idx="18">
                  <c:v>4.9800000000000004</c:v>
                </c:pt>
                <c:pt idx="19">
                  <c:v>5.05</c:v>
                </c:pt>
                <c:pt idx="20">
                  <c:v>5.12</c:v>
                </c:pt>
                <c:pt idx="21">
                  <c:v>5.19</c:v>
                </c:pt>
                <c:pt idx="22">
                  <c:v>5.28</c:v>
                </c:pt>
                <c:pt idx="23">
                  <c:v>5.39</c:v>
                </c:pt>
                <c:pt idx="24">
                  <c:v>5.51</c:v>
                </c:pt>
                <c:pt idx="25">
                  <c:v>5.67</c:v>
                </c:pt>
                <c:pt idx="26">
                  <c:v>5.79</c:v>
                </c:pt>
                <c:pt idx="27">
                  <c:v>5.91</c:v>
                </c:pt>
                <c:pt idx="28">
                  <c:v>6.14</c:v>
                </c:pt>
                <c:pt idx="29">
                  <c:v>6.52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19200"/>
        <c:axId val="37620736"/>
      </c:lineChart>
      <c:lineChart>
        <c:grouping val="standard"/>
        <c:varyColors val="0"/>
        <c:ser>
          <c:idx val="2"/>
          <c:order val="2"/>
          <c:tx>
            <c:strRef>
              <c:f>Hoja1!$D$2</c:f>
              <c:strCache>
                <c:ptCount val="1"/>
                <c:pt idx="0">
                  <c:v>EXPORTACIONES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Hoja1!$A$3:$A$32</c:f>
              <c:numCache>
                <c:formatCode>mmm\-yy</c:formatCode>
                <c:ptCount val="3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41183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41306</c:v>
                </c:pt>
                <c:pt idx="20">
                  <c:v>41334</c:v>
                </c:pt>
                <c:pt idx="21">
                  <c:v>41365</c:v>
                </c:pt>
                <c:pt idx="22">
                  <c:v>41395</c:v>
                </c:pt>
                <c:pt idx="23">
                  <c:v>41426</c:v>
                </c:pt>
                <c:pt idx="24">
                  <c:v>41456</c:v>
                </c:pt>
                <c:pt idx="25">
                  <c:v>41487</c:v>
                </c:pt>
                <c:pt idx="26">
                  <c:v>41518</c:v>
                </c:pt>
                <c:pt idx="27">
                  <c:v>41548</c:v>
                </c:pt>
                <c:pt idx="28">
                  <c:v>41579</c:v>
                </c:pt>
                <c:pt idx="29">
                  <c:v>41609</c:v>
                </c:pt>
              </c:numCache>
            </c:numRef>
          </c:cat>
          <c:val>
            <c:numRef>
              <c:f>Hoja1!$D$3:$D$32</c:f>
              <c:numCache>
                <c:formatCode>#,##0</c:formatCode>
                <c:ptCount val="30"/>
                <c:pt idx="0">
                  <c:v>7302</c:v>
                </c:pt>
                <c:pt idx="1">
                  <c:v>8419</c:v>
                </c:pt>
                <c:pt idx="2">
                  <c:v>7787</c:v>
                </c:pt>
                <c:pt idx="3">
                  <c:v>7463</c:v>
                </c:pt>
                <c:pt idx="4">
                  <c:v>6593</c:v>
                </c:pt>
                <c:pt idx="5">
                  <c:v>6316</c:v>
                </c:pt>
                <c:pt idx="6">
                  <c:v>5908</c:v>
                </c:pt>
                <c:pt idx="7">
                  <c:v>6098</c:v>
                </c:pt>
                <c:pt idx="8">
                  <c:v>6276</c:v>
                </c:pt>
                <c:pt idx="9">
                  <c:v>6687</c:v>
                </c:pt>
                <c:pt idx="10">
                  <c:v>7555</c:v>
                </c:pt>
                <c:pt idx="11">
                  <c:v>7120</c:v>
                </c:pt>
                <c:pt idx="12">
                  <c:v>7435</c:v>
                </c:pt>
                <c:pt idx="13">
                  <c:v>7952</c:v>
                </c:pt>
                <c:pt idx="14">
                  <c:v>6818</c:v>
                </c:pt>
                <c:pt idx="15">
                  <c:v>6897</c:v>
                </c:pt>
                <c:pt idx="16">
                  <c:v>6463</c:v>
                </c:pt>
                <c:pt idx="17">
                  <c:v>5993</c:v>
                </c:pt>
                <c:pt idx="18">
                  <c:v>5665</c:v>
                </c:pt>
                <c:pt idx="19">
                  <c:v>5743</c:v>
                </c:pt>
                <c:pt idx="20">
                  <c:v>5968</c:v>
                </c:pt>
                <c:pt idx="21">
                  <c:v>7565</c:v>
                </c:pt>
                <c:pt idx="22">
                  <c:v>8429</c:v>
                </c:pt>
                <c:pt idx="23">
                  <c:v>7551</c:v>
                </c:pt>
                <c:pt idx="24">
                  <c:v>7828</c:v>
                </c:pt>
                <c:pt idx="25">
                  <c:v>7735</c:v>
                </c:pt>
                <c:pt idx="26">
                  <c:v>6995</c:v>
                </c:pt>
                <c:pt idx="27">
                  <c:v>7271</c:v>
                </c:pt>
                <c:pt idx="28">
                  <c:v>6829</c:v>
                </c:pt>
                <c:pt idx="29">
                  <c:v>5447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26624"/>
        <c:axId val="37628160"/>
      </c:lineChart>
      <c:catAx>
        <c:axId val="37619200"/>
        <c:scaling>
          <c:orientation val="minMax"/>
        </c:scaling>
        <c:delete val="0"/>
        <c:axPos val="b"/>
        <c:numFmt formatCode="mmm\-yy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AR"/>
          </a:p>
        </c:txPr>
        <c:crossAx val="37620736"/>
        <c:crosses val="autoZero"/>
        <c:auto val="0"/>
        <c:lblAlgn val="ctr"/>
        <c:lblOffset val="100"/>
        <c:tickLblSkip val="3"/>
        <c:tickMarkSkip val="1"/>
        <c:noMultiLvlLbl val="0"/>
      </c:catAx>
      <c:valAx>
        <c:axId val="37620736"/>
        <c:scaling>
          <c:orientation val="minMax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AR"/>
          </a:p>
        </c:txPr>
        <c:crossAx val="37619200"/>
        <c:crosses val="autoZero"/>
        <c:crossBetween val="between"/>
      </c:valAx>
      <c:catAx>
        <c:axId val="3762662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37628160"/>
        <c:crosses val="autoZero"/>
        <c:auto val="0"/>
        <c:lblAlgn val="ctr"/>
        <c:lblOffset val="100"/>
        <c:noMultiLvlLbl val="0"/>
      </c:catAx>
      <c:valAx>
        <c:axId val="37628160"/>
        <c:scaling>
          <c:orientation val="minMax"/>
        </c:scaling>
        <c:delete val="0"/>
        <c:axPos val="r"/>
        <c:numFmt formatCode="#,##0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AR"/>
          </a:p>
        </c:txPr>
        <c:crossAx val="37626624"/>
        <c:crosses val="max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7755166318495896"/>
          <c:y val="9.230823070193149E-2"/>
          <c:w val="0.30612266323852377"/>
          <c:h val="0.82051712766673401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A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Sheet1!$U$6</c:f>
              <c:strCache>
                <c:ptCount val="1"/>
                <c:pt idx="0">
                  <c:v>tasa de inversión (como formación bruta de capital)  en relación al PBI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Sheet1!$T$7:$T$12</c:f>
              <c:strCache>
                <c:ptCount val="6"/>
                <c:pt idx="0">
                  <c:v>año 2008</c:v>
                </c:pt>
                <c:pt idx="1">
                  <c:v>año 2009</c:v>
                </c:pt>
                <c:pt idx="2">
                  <c:v>año 2010</c:v>
                </c:pt>
                <c:pt idx="3">
                  <c:v>año 2011</c:v>
                </c:pt>
                <c:pt idx="4">
                  <c:v>año 2012</c:v>
                </c:pt>
                <c:pt idx="5">
                  <c:v>año 2013</c:v>
                </c:pt>
              </c:strCache>
            </c:strRef>
          </c:cat>
          <c:val>
            <c:numRef>
              <c:f>Sheet1!$U$7:$U$12</c:f>
              <c:numCache>
                <c:formatCode>General</c:formatCode>
                <c:ptCount val="6"/>
                <c:pt idx="0">
                  <c:v>25</c:v>
                </c:pt>
                <c:pt idx="1">
                  <c:v>21</c:v>
                </c:pt>
                <c:pt idx="2">
                  <c:v>24</c:v>
                </c:pt>
                <c:pt idx="3">
                  <c:v>26</c:v>
                </c:pt>
                <c:pt idx="4">
                  <c:v>23</c:v>
                </c:pt>
                <c:pt idx="5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46720"/>
        <c:axId val="41248256"/>
      </c:barChart>
      <c:lineChart>
        <c:grouping val="standard"/>
        <c:varyColors val="0"/>
        <c:ser>
          <c:idx val="1"/>
          <c:order val="1"/>
          <c:tx>
            <c:strRef>
              <c:f>Sheet1!$V$6</c:f>
              <c:strCache>
                <c:ptCount val="1"/>
                <c:pt idx="0">
                  <c:v>exportaciones en millones de dólares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Sheet1!$T$7:$T$12</c:f>
              <c:strCache>
                <c:ptCount val="6"/>
                <c:pt idx="0">
                  <c:v>año 2008</c:v>
                </c:pt>
                <c:pt idx="1">
                  <c:v>año 2009</c:v>
                </c:pt>
                <c:pt idx="2">
                  <c:v>año 2010</c:v>
                </c:pt>
                <c:pt idx="3">
                  <c:v>año 2011</c:v>
                </c:pt>
                <c:pt idx="4">
                  <c:v>año 2012</c:v>
                </c:pt>
                <c:pt idx="5">
                  <c:v>año 2013</c:v>
                </c:pt>
              </c:strCache>
            </c:strRef>
          </c:cat>
          <c:val>
            <c:numRef>
              <c:f>Sheet1!$V$7:$V$12</c:f>
              <c:numCache>
                <c:formatCode>#,##0</c:formatCode>
                <c:ptCount val="6"/>
                <c:pt idx="0">
                  <c:v>70</c:v>
                </c:pt>
                <c:pt idx="1">
                  <c:v>55.6</c:v>
                </c:pt>
                <c:pt idx="2">
                  <c:v>68</c:v>
                </c:pt>
                <c:pt idx="3">
                  <c:v>84.3</c:v>
                </c:pt>
                <c:pt idx="4">
                  <c:v>80.900000000000006</c:v>
                </c:pt>
                <c:pt idx="5">
                  <c:v>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246720"/>
        <c:axId val="41248256"/>
      </c:lineChart>
      <c:catAx>
        <c:axId val="4124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41248256"/>
        <c:crosses val="autoZero"/>
        <c:auto val="1"/>
        <c:lblAlgn val="ctr"/>
        <c:lblOffset val="100"/>
        <c:noMultiLvlLbl val="0"/>
      </c:catAx>
      <c:valAx>
        <c:axId val="4124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41246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Gasto público como % del PBI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año 2000</c:v>
                </c:pt>
                <c:pt idx="1">
                  <c:v>año 2001</c:v>
                </c:pt>
                <c:pt idx="2">
                  <c:v>año 2002</c:v>
                </c:pt>
                <c:pt idx="3">
                  <c:v>año 2003</c:v>
                </c:pt>
                <c:pt idx="4">
                  <c:v>año 2004</c:v>
                </c:pt>
                <c:pt idx="5">
                  <c:v>año 2005</c:v>
                </c:pt>
                <c:pt idx="6">
                  <c:v>año 2006</c:v>
                </c:pt>
                <c:pt idx="7">
                  <c:v>año 2007</c:v>
                </c:pt>
                <c:pt idx="8">
                  <c:v>año 2008</c:v>
                </c:pt>
                <c:pt idx="9">
                  <c:v>año 2009</c:v>
                </c:pt>
                <c:pt idx="10">
                  <c:v>año 2010</c:v>
                </c:pt>
                <c:pt idx="11">
                  <c:v>año 2011</c:v>
                </c:pt>
                <c:pt idx="12">
                  <c:v>año 2012</c:v>
                </c:pt>
                <c:pt idx="13">
                  <c:v>año 2013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33</c:v>
                </c:pt>
                <c:pt idx="1">
                  <c:v>29</c:v>
                </c:pt>
                <c:pt idx="2">
                  <c:v>28</c:v>
                </c:pt>
                <c:pt idx="3">
                  <c:v>27</c:v>
                </c:pt>
                <c:pt idx="4">
                  <c:v>26</c:v>
                </c:pt>
                <c:pt idx="5">
                  <c:v>31</c:v>
                </c:pt>
                <c:pt idx="6">
                  <c:v>32</c:v>
                </c:pt>
                <c:pt idx="7">
                  <c:v>35</c:v>
                </c:pt>
                <c:pt idx="8">
                  <c:v>37</c:v>
                </c:pt>
                <c:pt idx="9">
                  <c:v>41</c:v>
                </c:pt>
                <c:pt idx="10">
                  <c:v>45</c:v>
                </c:pt>
                <c:pt idx="11">
                  <c:v>47</c:v>
                </c:pt>
                <c:pt idx="12">
                  <c:v>49</c:v>
                </c:pt>
                <c:pt idx="13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297792"/>
        <c:axId val="41299328"/>
      </c:barChart>
      <c:catAx>
        <c:axId val="4129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41299328"/>
        <c:crosses val="autoZero"/>
        <c:auto val="1"/>
        <c:lblAlgn val="ctr"/>
        <c:lblOffset val="100"/>
        <c:noMultiLvlLbl val="0"/>
      </c:catAx>
      <c:valAx>
        <c:axId val="4129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4129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28582817066742"/>
          <c:y val="0.13333400107172011"/>
          <c:w val="0.55102095725143219"/>
          <c:h val="0.73846523670491138"/>
        </c:manualLayout>
      </c:layout>
      <c:lineChart>
        <c:grouping val="standard"/>
        <c:varyColors val="0"/>
        <c:ser>
          <c:idx val="0"/>
          <c:order val="0"/>
          <c:tx>
            <c:strRef>
              <c:f>Hoja1!$B$4</c:f>
              <c:strCache>
                <c:ptCount val="1"/>
                <c:pt idx="0">
                  <c:v>índice de inflación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Hoja1!$A$5:$A$15</c:f>
              <c:strCache>
                <c:ptCount val="11"/>
                <c:pt idx="0">
                  <c:v>año 2003</c:v>
                </c:pt>
                <c:pt idx="1">
                  <c:v>año 2004</c:v>
                </c:pt>
                <c:pt idx="2">
                  <c:v>año 2005</c:v>
                </c:pt>
                <c:pt idx="3">
                  <c:v>año 2006</c:v>
                </c:pt>
                <c:pt idx="4">
                  <c:v>año 2007</c:v>
                </c:pt>
                <c:pt idx="5">
                  <c:v>año 2008</c:v>
                </c:pt>
                <c:pt idx="6">
                  <c:v>año 2009</c:v>
                </c:pt>
                <c:pt idx="7">
                  <c:v>año 2010</c:v>
                </c:pt>
                <c:pt idx="8">
                  <c:v>año 2011</c:v>
                </c:pt>
                <c:pt idx="9">
                  <c:v>año 2012</c:v>
                </c:pt>
                <c:pt idx="10">
                  <c:v>año 2013</c:v>
                </c:pt>
              </c:strCache>
            </c:strRef>
          </c:cat>
          <c:val>
            <c:numRef>
              <c:f>Hoja1!$B$5:$B$15</c:f>
              <c:numCache>
                <c:formatCode>General</c:formatCode>
                <c:ptCount val="11"/>
                <c:pt idx="0">
                  <c:v>3.7</c:v>
                </c:pt>
                <c:pt idx="1">
                  <c:v>6.1</c:v>
                </c:pt>
                <c:pt idx="2">
                  <c:v>12.3</c:v>
                </c:pt>
                <c:pt idx="3">
                  <c:v>9.8000000000000007</c:v>
                </c:pt>
                <c:pt idx="4">
                  <c:v>21.5</c:v>
                </c:pt>
                <c:pt idx="5">
                  <c:v>20.6</c:v>
                </c:pt>
                <c:pt idx="6">
                  <c:v>18.5</c:v>
                </c:pt>
                <c:pt idx="7">
                  <c:v>27</c:v>
                </c:pt>
                <c:pt idx="8">
                  <c:v>23.3</c:v>
                </c:pt>
                <c:pt idx="9">
                  <c:v>23.9</c:v>
                </c:pt>
                <c:pt idx="10">
                  <c:v>28.5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Hoja1!$C$4</c:f>
              <c:strCache>
                <c:ptCount val="1"/>
                <c:pt idx="0">
                  <c:v>porcentaje de crecimiento de las exportaciones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Hoja1!$A$5:$A$15</c:f>
              <c:strCache>
                <c:ptCount val="11"/>
                <c:pt idx="0">
                  <c:v>año 2003</c:v>
                </c:pt>
                <c:pt idx="1">
                  <c:v>año 2004</c:v>
                </c:pt>
                <c:pt idx="2">
                  <c:v>año 2005</c:v>
                </c:pt>
                <c:pt idx="3">
                  <c:v>año 2006</c:v>
                </c:pt>
                <c:pt idx="4">
                  <c:v>año 2007</c:v>
                </c:pt>
                <c:pt idx="5">
                  <c:v>año 2008</c:v>
                </c:pt>
                <c:pt idx="6">
                  <c:v>año 2009</c:v>
                </c:pt>
                <c:pt idx="7">
                  <c:v>año 2010</c:v>
                </c:pt>
                <c:pt idx="8">
                  <c:v>año 2011</c:v>
                </c:pt>
                <c:pt idx="9">
                  <c:v>año 2012</c:v>
                </c:pt>
                <c:pt idx="10">
                  <c:v>año 2013</c:v>
                </c:pt>
              </c:strCache>
            </c:strRef>
          </c:cat>
          <c:val>
            <c:numRef>
              <c:f>Hoja1!$C$5:$C$15</c:f>
              <c:numCache>
                <c:formatCode>General</c:formatCode>
                <c:ptCount val="11"/>
                <c:pt idx="0">
                  <c:v>16.7</c:v>
                </c:pt>
                <c:pt idx="1">
                  <c:v>15.5</c:v>
                </c:pt>
                <c:pt idx="2">
                  <c:v>16.8</c:v>
                </c:pt>
                <c:pt idx="3">
                  <c:v>15.2</c:v>
                </c:pt>
                <c:pt idx="4">
                  <c:v>20.2</c:v>
                </c:pt>
                <c:pt idx="5">
                  <c:v>25</c:v>
                </c:pt>
                <c:pt idx="6">
                  <c:v>-20</c:v>
                </c:pt>
                <c:pt idx="7">
                  <c:v>22</c:v>
                </c:pt>
                <c:pt idx="8">
                  <c:v>23</c:v>
                </c:pt>
                <c:pt idx="9">
                  <c:v>-3.5</c:v>
                </c:pt>
                <c:pt idx="10">
                  <c:v>3.9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024320"/>
        <c:axId val="58026240"/>
      </c:lineChart>
      <c:catAx>
        <c:axId val="58024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AR"/>
          </a:p>
        </c:txPr>
        <c:crossAx val="5802624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802624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AR"/>
          </a:p>
        </c:txPr>
        <c:crossAx val="5802432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8775578738419507"/>
          <c:y val="0.23077038647028481"/>
          <c:w val="0.29591866222762098"/>
          <c:h val="0.5487206967182327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A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Mercados a los que acceden por acuerdos comerciales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Mercados a los que acceden por acuerdos comerciales</c:v>
                </c:pt>
                <c:pt idx="1">
                  <c:v>Mercados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Sheet1!$A$3:$A$11</c:f>
              <c:strCache>
                <c:ptCount val="9"/>
                <c:pt idx="0">
                  <c:v>Chile</c:v>
                </c:pt>
                <c:pt idx="1">
                  <c:v>México</c:v>
                </c:pt>
                <c:pt idx="2">
                  <c:v>Colombia</c:v>
                </c:pt>
                <c:pt idx="3">
                  <c:v>Venezuela</c:v>
                </c:pt>
                <c:pt idx="4">
                  <c:v>Perú</c:v>
                </c:pt>
                <c:pt idx="5">
                  <c:v>Argentina</c:v>
                </c:pt>
                <c:pt idx="6">
                  <c:v>Brasil</c:v>
                </c:pt>
                <c:pt idx="7">
                  <c:v>Uruguay</c:v>
                </c:pt>
                <c:pt idx="8">
                  <c:v>Paraguay</c:v>
                </c:pt>
              </c:strCache>
            </c:strRef>
          </c:cat>
          <c:val>
            <c:numRef>
              <c:f>Sheet1!$B$3:$B$11</c:f>
              <c:numCache>
                <c:formatCode>General</c:formatCode>
                <c:ptCount val="9"/>
                <c:pt idx="0">
                  <c:v>56</c:v>
                </c:pt>
                <c:pt idx="1">
                  <c:v>50</c:v>
                </c:pt>
                <c:pt idx="2">
                  <c:v>35</c:v>
                </c:pt>
                <c:pt idx="3">
                  <c:v>29</c:v>
                </c:pt>
                <c:pt idx="4">
                  <c:v>15</c:v>
                </c:pt>
                <c:pt idx="5">
                  <c:v>12</c:v>
                </c:pt>
                <c:pt idx="6">
                  <c:v>11</c:v>
                </c:pt>
                <c:pt idx="7">
                  <c:v>11</c:v>
                </c:pt>
                <c:pt idx="8">
                  <c:v>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74964992"/>
        <c:axId val="74967680"/>
      </c:barChart>
      <c:catAx>
        <c:axId val="7496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AR"/>
          </a:p>
        </c:txPr>
        <c:crossAx val="74967680"/>
        <c:crosses val="autoZero"/>
        <c:auto val="1"/>
        <c:lblAlgn val="ctr"/>
        <c:lblOffset val="100"/>
        <c:noMultiLvlLbl val="0"/>
      </c:catAx>
      <c:valAx>
        <c:axId val="74967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4964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78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56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115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51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775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48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303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20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97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23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46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0FAA09-A2FF-46BA-8AED-70A748E2BB46}" type="datetimeFigureOut">
              <a:rPr lang="es-ES" smtClean="0"/>
              <a:t>20/08/2014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1550B0B-E12D-47DA-9766-A841282841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32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LA ARGENTINA Y SU REINSERCION ECONOMICA Y PRODUCTIVA INTERNACIONAL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710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Requisitos:</a:t>
            </a:r>
            <a:br>
              <a:rPr lang="es-ES" dirty="0" smtClean="0"/>
            </a:br>
            <a:r>
              <a:rPr lang="es-ES" dirty="0" smtClean="0"/>
              <a:t>Normalización cambiaria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86509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632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Requisitos:</a:t>
            </a:r>
            <a:br>
              <a:rPr lang="es-ES" dirty="0" smtClean="0"/>
            </a:br>
            <a:r>
              <a:rPr lang="es-ES" dirty="0" smtClean="0"/>
              <a:t>Mas inversión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344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66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Requisitos:</a:t>
            </a:r>
            <a:br>
              <a:rPr lang="es-ES" dirty="0" smtClean="0"/>
            </a:br>
            <a:r>
              <a:rPr lang="es-ES" dirty="0" smtClean="0"/>
              <a:t>Moderación del expansionismo  fiscal</a:t>
            </a:r>
            <a:endParaRPr lang="es-E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04113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345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Requisitos:</a:t>
            </a:r>
            <a:br>
              <a:rPr lang="es-ES" dirty="0" smtClean="0"/>
            </a:br>
            <a:r>
              <a:rPr lang="es-ES" dirty="0" smtClean="0"/>
              <a:t>Menor inflación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359883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892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requisitos para mejorar las condiciones de los actores </a:t>
            </a:r>
            <a:r>
              <a:rPr lang="es-ES" sz="3500" dirty="0" smtClean="0"/>
              <a:t>internacionales</a:t>
            </a:r>
            <a:endParaRPr lang="es-E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1. Incrementar la participación de pymes en las exportaciones</a:t>
            </a:r>
          </a:p>
          <a:p>
            <a:r>
              <a:rPr lang="es-ES" dirty="0" smtClean="0"/>
              <a:t>2. Desconcentrar geográficamente el origen de las exportaciones</a:t>
            </a:r>
          </a:p>
          <a:p>
            <a:r>
              <a:rPr lang="es-ES" dirty="0" smtClean="0"/>
              <a:t>3. Incrementar la cantidad de grandes exportadores</a:t>
            </a:r>
          </a:p>
          <a:p>
            <a:r>
              <a:rPr lang="es-ES" dirty="0" smtClean="0"/>
              <a:t>4. Reorganizar la política comercial exterior y reorientar la red de embajadas en el mundo</a:t>
            </a:r>
          </a:p>
          <a:p>
            <a:r>
              <a:rPr lang="es-ES" dirty="0" smtClean="0"/>
              <a:t>5. Garantizar a los actores económicos el acceso a bienes y servicios</a:t>
            </a:r>
          </a:p>
          <a:p>
            <a:r>
              <a:rPr lang="es-ES" dirty="0" smtClean="0"/>
              <a:t>7. </a:t>
            </a:r>
            <a:r>
              <a:rPr lang="es-ES" dirty="0"/>
              <a:t>Aligerar la carga regulatoria, fronteras adentro y en frontera</a:t>
            </a:r>
          </a:p>
          <a:p>
            <a:r>
              <a:rPr lang="es-ES" dirty="0" smtClean="0"/>
              <a:t>6. Mejorar el entorno de negocios interno</a:t>
            </a:r>
          </a:p>
          <a:p>
            <a:pPr marL="0" indent="0">
              <a:buNone/>
            </a:pP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216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Mercados actuales para las exportaciones argentinas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139846"/>
              </p:ext>
            </p:extLst>
          </p:nvPr>
        </p:nvGraphicFramePr>
        <p:xfrm>
          <a:off x="4220307" y="731517"/>
          <a:ext cx="7315202" cy="5331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9336"/>
                <a:gridCol w="2482933"/>
                <a:gridCol w="2482933"/>
              </a:tblGrid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sng" strike="noStrike" dirty="0">
                          <a:effectLst/>
                        </a:rPr>
                        <a:t>País</a:t>
                      </a:r>
                      <a:endParaRPr lang="es-ES" sz="1600" b="1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sng" strike="noStrike" dirty="0">
                          <a:effectLst/>
                        </a:rPr>
                        <a:t>Exportaciones 2009</a:t>
                      </a:r>
                      <a:endParaRPr lang="es-ES" sz="1600" b="1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sng" strike="noStrike" dirty="0">
                          <a:effectLst/>
                        </a:rPr>
                        <a:t>Exportaciones 2013</a:t>
                      </a:r>
                      <a:endParaRPr lang="es-ES" sz="1600" b="1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Brasil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11.373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17.681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Chile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4.388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4.006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Estados Unidos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3.484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4.390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Uruguay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1.606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1.890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Venezuela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1.041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2.343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España 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1.853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1.746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Italia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1.500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1.605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Países Bajos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2.391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2.112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Alemania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1.411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2.048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China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3.668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6.234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6412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TOTAL DE LOS PRIMEROS DIEZ MERCADOS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32.715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44.055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Canadá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465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1.803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Colombia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874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1.705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Argelia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709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1.690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Perú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793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1.632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Indonesia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603</a:t>
                      </a:r>
                      <a:endParaRPr lang="es-E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1.655</a:t>
                      </a:r>
                      <a:endParaRPr lang="es-E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37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Argentina y el acceso a mercados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809444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885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¿</a:t>
            </a:r>
            <a:r>
              <a:rPr lang="es-ES" dirty="0" smtClean="0"/>
              <a:t>Hacia dónde dirigirnos?</a:t>
            </a:r>
            <a:br>
              <a:rPr lang="es-ES" dirty="0" smtClean="0"/>
            </a:br>
            <a:r>
              <a:rPr lang="es-ES" dirty="0" smtClean="0"/>
              <a:t>Asia y África, continentes mas poblados</a:t>
            </a:r>
            <a:endParaRPr lang="es-ES" dirty="0"/>
          </a:p>
        </p:txBody>
      </p:sp>
      <p:pic>
        <p:nvPicPr>
          <p:cNvPr id="4" name="Picture 2" descr="http://www.fao.org/docrep/w9500s/w9500s26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3022" y="717453"/>
            <a:ext cx="7554350" cy="5527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1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¿Hacia dónde dirigirnos?</a:t>
            </a:r>
            <a:br>
              <a:rPr lang="es-ES" dirty="0" smtClean="0"/>
            </a:br>
            <a:r>
              <a:rPr lang="es-ES" dirty="0" smtClean="0"/>
              <a:t>Mega ciudades en 2050</a:t>
            </a:r>
            <a:endParaRPr lang="es-ES" dirty="0"/>
          </a:p>
        </p:txBody>
      </p:sp>
      <p:pic>
        <p:nvPicPr>
          <p:cNvPr id="4" name="Picture 2" descr="TN_Slide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376" y="1984917"/>
            <a:ext cx="5363633" cy="402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203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¿Hacia dónde dirigirnos?</a:t>
            </a:r>
            <a:br>
              <a:rPr lang="es-ES" dirty="0" smtClean="0"/>
            </a:br>
            <a:r>
              <a:rPr lang="es-ES" dirty="0"/>
              <a:t>¿</a:t>
            </a:r>
            <a:r>
              <a:rPr lang="es-ES" dirty="0" smtClean="0"/>
              <a:t>Quién mejora su capacidad de compra?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Picture 2" descr="http://www.ecbloguer.com/lacajaregistradora/wp-content/uploads/2011/01/crecimiento-mundial-201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12155" y="863600"/>
            <a:ext cx="6828366" cy="512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34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Estado de situación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Argentina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Exportaciones argentinas caen 10% (1er semestre 2014)</a:t>
            </a:r>
          </a:p>
          <a:p>
            <a:pPr marL="0" indent="0">
              <a:buNone/>
            </a:pPr>
            <a:r>
              <a:rPr lang="es-ES" dirty="0" smtClean="0"/>
              <a:t>Importaciones caen 8% (principalmente insumos, bienes de capital y sus partes)</a:t>
            </a:r>
          </a:p>
          <a:p>
            <a:pPr marL="0" indent="0">
              <a:buNone/>
            </a:pPr>
            <a:r>
              <a:rPr lang="es-ES" dirty="0" smtClean="0"/>
              <a:t>Inversión extranjera cayó 13% (2013)</a:t>
            </a:r>
            <a:endParaRPr lang="es-E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/>
              <a:t>El mundo</a:t>
            </a:r>
            <a:endParaRPr lang="es-E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Exportaciones mundiales crecen 4,6</a:t>
            </a:r>
            <a:r>
              <a:rPr lang="es-ES" dirty="0"/>
              <a:t>% </a:t>
            </a:r>
            <a:r>
              <a:rPr lang="es-ES" dirty="0" smtClean="0"/>
              <a:t>(proyección 2014)</a:t>
            </a:r>
          </a:p>
          <a:p>
            <a:pPr marL="0" indent="0">
              <a:buNone/>
            </a:pPr>
            <a:r>
              <a:rPr lang="es-ES" dirty="0" smtClean="0"/>
              <a:t>Exportaciones </a:t>
            </a:r>
            <a:r>
              <a:rPr lang="es-ES" dirty="0"/>
              <a:t>latinoamericanas </a:t>
            </a:r>
            <a:r>
              <a:rPr lang="es-ES" dirty="0" smtClean="0"/>
              <a:t>crecen 1,4</a:t>
            </a:r>
            <a:r>
              <a:rPr lang="es-ES" dirty="0"/>
              <a:t>%. </a:t>
            </a:r>
            <a:r>
              <a:rPr lang="es-ES" dirty="0" smtClean="0"/>
              <a:t>(proyección 2014)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Inversión extranjera en el mundo creció 11%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851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PRINCIPALES IMPORTADORES MUNDIALES</a:t>
            </a:r>
            <a:endParaRPr lang="es-ES" sz="2800" dirty="0"/>
          </a:p>
        </p:txBody>
      </p:sp>
      <p:pic>
        <p:nvPicPr>
          <p:cNvPr id="2050" name="Picture 2" descr="http://www.wto.org/images/img_press/press688/map1_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68016" y="687305"/>
            <a:ext cx="7962706" cy="547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18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¿Hacia dónde dirigirnos?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8975" y="864108"/>
            <a:ext cx="7315200" cy="512064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Importaciones mundiales: </a:t>
            </a:r>
          </a:p>
          <a:p>
            <a:pPr marL="0" indent="0">
              <a:buNone/>
            </a:pPr>
            <a:r>
              <a:rPr lang="es-ES" dirty="0" smtClean="0"/>
              <a:t>15.000.000.000.000 dólares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249571"/>
              </p:ext>
            </p:extLst>
          </p:nvPr>
        </p:nvGraphicFramePr>
        <p:xfrm>
          <a:off x="6921305" y="93216"/>
          <a:ext cx="4718851" cy="6427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1501"/>
                <a:gridCol w="1497350"/>
              </a:tblGrid>
              <a:tr h="114263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sng" strike="noStrike" dirty="0" smtClean="0">
                          <a:effectLst/>
                        </a:rPr>
                        <a:t>País/Región</a:t>
                      </a:r>
                      <a:endParaRPr lang="es-E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sng" strike="noStrike" dirty="0" smtClean="0">
                          <a:effectLst/>
                        </a:rPr>
                        <a:t>% de importaciones mundiales</a:t>
                      </a:r>
                      <a:endParaRPr lang="es-E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UE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16,2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 smtClean="0">
                          <a:effectLst/>
                        </a:rPr>
                        <a:t>EEUU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15,6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China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 smtClean="0">
                          <a:effectLst/>
                        </a:rPr>
                        <a:t>12,1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Japón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5,9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Corea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3,6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Hong Kong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3,5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Canadá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3,2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India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3,2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Singapur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2,5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México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2,5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Rusia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2,2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 smtClean="0">
                          <a:effectLst/>
                        </a:rPr>
                        <a:t>Taiwán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1,9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Australia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1,7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Turquía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1,7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Brasil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1,6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Suiza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1,6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Tailandia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1,6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Emiratos Árabes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1,4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Malasia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1,3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Indonesia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1,2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  <a:tr h="24670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Arabia Saudita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18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Hacia dónde dirigirnos?</a:t>
            </a:r>
            <a:endParaRPr lang="es-ES" dirty="0"/>
          </a:p>
        </p:txBody>
      </p:sp>
      <p:pic>
        <p:nvPicPr>
          <p:cNvPr id="1026" name="Picture 2" descr="http://1.bp.blogspot.com/-vEgfLfSseKc/UASrLZ0up_I/AAAAAAAAAPY/h4cz8g6hXyk/s640/Pa%C3%ADses+con+mayor+importaci%C3%B3n+de+alimento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1157" y="661182"/>
            <a:ext cx="7526215" cy="5641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80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Agenda para la inserción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 algn="just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lang="es-ES_tradnl" dirty="0" smtClean="0"/>
              <a:t>Regularizar situaciones de conflicto</a:t>
            </a:r>
          </a:p>
          <a:p>
            <a:pPr marL="449263" indent="-449263" algn="just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lang="es-ES_tradnl" dirty="0" smtClean="0"/>
              <a:t>Arquitectura </a:t>
            </a:r>
            <a:r>
              <a:rPr lang="es-ES_tradnl" dirty="0"/>
              <a:t>de vínculos bilaterales (país-país).</a:t>
            </a:r>
          </a:p>
          <a:p>
            <a:pPr marL="449263" indent="-449263" algn="just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lang="es-ES_tradnl" dirty="0"/>
              <a:t>Mercosur como puente de relacionamiento. </a:t>
            </a:r>
          </a:p>
          <a:p>
            <a:pPr marL="449263" indent="-449263" algn="just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lang="es-ES_tradnl" dirty="0"/>
              <a:t>Inserción en los procesos mundiales de integración (Latinoamérica y Asia como ejes prioritarios).</a:t>
            </a:r>
          </a:p>
          <a:p>
            <a:pPr marL="449263" indent="-449263" algn="just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lang="es-ES_tradnl" dirty="0"/>
              <a:t>Negociaciones integrales: inversión - comercio - alianzas estratégicas.</a:t>
            </a:r>
          </a:p>
          <a:p>
            <a:pPr marL="449263" indent="-449263" algn="just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lang="es-ES_tradnl" dirty="0"/>
              <a:t>Activación de procesos de relación: Argentina-grandes firmas y cadenas comerciales.</a:t>
            </a:r>
          </a:p>
          <a:p>
            <a:pPr marL="449263" indent="-449263" algn="just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lang="es-ES_tradnl" dirty="0"/>
              <a:t>Generación de procesos de inserción (no ya de mera “promoción”) en mercados externos para cadenas productivas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255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 necesidad de una nueva  agencia (única) para la promoción internacional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Criterio tradicional</a:t>
            </a:r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_tradnl" altLang="es-ES" dirty="0"/>
              <a:t>Dispersión de esfuerzos gubernamentales (muchos programas superpuestos)</a:t>
            </a:r>
          </a:p>
          <a:p>
            <a:pPr>
              <a:lnSpc>
                <a:spcPct val="80000"/>
              </a:lnSpc>
            </a:pPr>
            <a:r>
              <a:rPr lang="es-ES_tradnl" altLang="es-ES" dirty="0"/>
              <a:t>Trabajo con empresas aisladas o desconectadas</a:t>
            </a:r>
          </a:p>
          <a:p>
            <a:pPr>
              <a:lnSpc>
                <a:spcPct val="80000"/>
              </a:lnSpc>
            </a:pPr>
            <a:r>
              <a:rPr lang="es-ES_tradnl" altLang="es-ES" dirty="0"/>
              <a:t>Dejar en mano de las empresas (o cámaras) la definición del destino de los subsidios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/>
              <a:t>Criterio moderno</a:t>
            </a:r>
          </a:p>
          <a:p>
            <a:endParaRPr lang="es-E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_tradnl" altLang="es-ES" dirty="0" smtClean="0"/>
              <a:t>Concentración</a:t>
            </a:r>
            <a:r>
              <a:rPr lang="es-ES_tradnl" altLang="es-ES" dirty="0"/>
              <a:t>: Creación de una Agencia Única  de Promoción Internacional</a:t>
            </a:r>
          </a:p>
          <a:p>
            <a:pPr>
              <a:lnSpc>
                <a:spcPct val="80000"/>
              </a:lnSpc>
            </a:pPr>
            <a:r>
              <a:rPr lang="es-ES_tradnl" altLang="es-ES" dirty="0"/>
              <a:t>Trabajo con empresas en sus “conjuntos de referencia” productivo-comerciales</a:t>
            </a:r>
          </a:p>
          <a:p>
            <a:pPr>
              <a:lnSpc>
                <a:spcPct val="80000"/>
              </a:lnSpc>
            </a:pPr>
            <a:r>
              <a:rPr lang="es-ES_tradnl" altLang="es-ES" dirty="0"/>
              <a:t>Asistencia técnica para la definición conjunta de necesidades, recursos y metas; y la ejecución de planes</a:t>
            </a:r>
          </a:p>
          <a:p>
            <a:pPr>
              <a:lnSpc>
                <a:spcPct val="80000"/>
              </a:lnSpc>
            </a:pPr>
            <a:r>
              <a:rPr lang="es-ES_tradnl" altLang="es-ES" dirty="0"/>
              <a:t>Sustituir la “promoción” internacional por la “inserción” internacional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038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es-ES" dirty="0" smtClean="0"/>
          </a:p>
          <a:p>
            <a:pPr marL="0" indent="0" algn="r">
              <a:buNone/>
            </a:pPr>
            <a:endParaRPr lang="es-ES" dirty="0"/>
          </a:p>
          <a:p>
            <a:pPr marL="0" indent="0" algn="r">
              <a:buNone/>
            </a:pPr>
            <a:endParaRPr lang="es-ES" dirty="0" smtClean="0"/>
          </a:p>
          <a:p>
            <a:pPr marL="0" indent="0" algn="r">
              <a:buNone/>
            </a:pPr>
            <a:endParaRPr lang="es-ES" dirty="0"/>
          </a:p>
          <a:p>
            <a:pPr marL="0" indent="0" algn="r">
              <a:buNone/>
            </a:pPr>
            <a:endParaRPr lang="es-ES" dirty="0" smtClean="0"/>
          </a:p>
          <a:p>
            <a:pPr marL="0" indent="0" algn="r">
              <a:buNone/>
            </a:pPr>
            <a:endParaRPr lang="es-ES" dirty="0"/>
          </a:p>
          <a:p>
            <a:pPr marL="0" indent="0" algn="r">
              <a:buNone/>
            </a:pPr>
            <a:endParaRPr lang="es-ES" dirty="0" smtClean="0"/>
          </a:p>
          <a:p>
            <a:pPr marL="0" indent="0" algn="r">
              <a:buNone/>
            </a:pPr>
            <a:endParaRPr lang="es-ES" dirty="0"/>
          </a:p>
          <a:p>
            <a:pPr marL="0" indent="0" algn="r">
              <a:buNone/>
            </a:pPr>
            <a:endParaRPr lang="es-ES" dirty="0" smtClean="0"/>
          </a:p>
          <a:p>
            <a:pPr marL="0" indent="0" algn="r">
              <a:buNone/>
            </a:pPr>
            <a:r>
              <a:rPr lang="es-ES" dirty="0" smtClean="0"/>
              <a:t>Marcelo Elizondo</a:t>
            </a:r>
          </a:p>
          <a:p>
            <a:pPr marL="0" indent="0" algn="r">
              <a:buNone/>
            </a:pPr>
            <a:r>
              <a:rPr lang="es-ES" dirty="0" smtClean="0"/>
              <a:t>(Director General, </a:t>
            </a:r>
            <a:r>
              <a:rPr lang="es-ES" i="1" dirty="0" smtClean="0"/>
              <a:t>“DNI”</a:t>
            </a:r>
            <a:r>
              <a:rPr lang="es-ES" dirty="0" smtClean="0"/>
              <a:t>, Desarrollo de </a:t>
            </a:r>
            <a:r>
              <a:rPr lang="es-ES" dirty="0"/>
              <a:t>N</a:t>
            </a:r>
            <a:r>
              <a:rPr lang="es-ES" dirty="0" smtClean="0"/>
              <a:t>egocios Internacionales</a:t>
            </a:r>
            <a:r>
              <a:rPr lang="es-ES" b="1" i="1" dirty="0" smtClean="0"/>
              <a:t>)</a:t>
            </a:r>
            <a:endParaRPr lang="es-ES" b="1" i="1" dirty="0"/>
          </a:p>
        </p:txBody>
      </p:sp>
    </p:spTree>
    <p:extLst>
      <p:ext uri="{BB962C8B-B14F-4D97-AF65-F5344CB8AC3E}">
        <p14:creationId xmlns:p14="http://schemas.microsoft.com/office/powerpoint/2010/main" val="165090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Estado de situación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386531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501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Exportaciones. Composición.</a:t>
            </a:r>
            <a:br>
              <a:rPr lang="es-ES" dirty="0" smtClean="0"/>
            </a:br>
            <a:r>
              <a:rPr lang="es-ES" dirty="0" smtClean="0"/>
              <a:t>Rol de las economías regionales</a:t>
            </a:r>
            <a:endParaRPr lang="es-E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934145"/>
              </p:ext>
            </p:extLst>
          </p:nvPr>
        </p:nvGraphicFramePr>
        <p:xfrm>
          <a:off x="3854548" y="0"/>
          <a:ext cx="7779434" cy="6776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5408"/>
                <a:gridCol w="1871004"/>
                <a:gridCol w="2011680"/>
                <a:gridCol w="1941342"/>
              </a:tblGrid>
              <a:tr h="359129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exportaciones </a:t>
                      </a:r>
                      <a:r>
                        <a:rPr lang="es-ES" sz="1200" u="none" strike="noStrike" dirty="0" smtClean="0">
                          <a:effectLst/>
                        </a:rPr>
                        <a:t>ene </a:t>
                      </a:r>
                      <a:r>
                        <a:rPr lang="es-ES" sz="1200" u="none" strike="noStrike" dirty="0">
                          <a:effectLst/>
                        </a:rPr>
                        <a:t>millones de dólares en 2011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exportaciones ne millones de dólares en 2012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exportaciones en millones de dólares en 2013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18145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Productos del reino animal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5.271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4.851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5.771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18145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Productos del reino vegetal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17.319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16.638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16.600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18145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grasas y aceites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6.975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6.126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5.756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35912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productos alimenticios, bebidas y tabaco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14.718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15.366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17.625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18145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minerales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7.169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7.119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5.196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18145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productos químicos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6.359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6.213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6.044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35912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plástico, caucho y manufacturas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1.998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1.835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1.863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35912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pieles, cueros y sus manufacturas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1.033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955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1.125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35912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madera, carbón vegetal, corcho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268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193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222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240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pasta de madera, papel, cartón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604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542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550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35912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materiales textiles y sus manufacturas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946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661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608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35912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calzados, paraguas, flores artificiales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35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38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37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35912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manufacturas </a:t>
                      </a:r>
                      <a:r>
                        <a:rPr lang="es-ES" sz="1200" u="none" strike="noStrike" dirty="0" smtClean="0">
                          <a:effectLst/>
                        </a:rPr>
                        <a:t>de piedra</a:t>
                      </a:r>
                      <a:r>
                        <a:rPr lang="es-ES" sz="1200" u="none" strike="noStrike" dirty="0">
                          <a:effectLst/>
                        </a:rPr>
                        <a:t>, yeso, cemento</a:t>
                      </a:r>
                      <a:endParaRPr lang="es-E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201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192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171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35912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perlas, piedras y metales preciosos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1.816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2.588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2.352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35912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metales comunes y sus manufacturas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3.116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2.863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2.796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35912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máquinas y aparatos eléctricos y sus partes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2.466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2.427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2.460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18145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material de transporte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10.846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10.316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11.594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53680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instrumentos de óptica, médico-quirúrigicos, relogería o música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214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200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197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18145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armas, municiones y sus partes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19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19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20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35912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mercancías y productos diversos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294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315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247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  <a:tr h="240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objetos de arte y antiguedades</a:t>
                      </a:r>
                      <a:endParaRPr lang="es-E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>
                          <a:effectLst/>
                        </a:rPr>
                        <a:t>6</a:t>
                      </a:r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5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3</a:t>
                      </a:r>
                      <a:endParaRPr lang="es-E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86" marR="3886" marT="388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2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Estado de situación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85880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99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Estado de situación.</a:t>
            </a:r>
            <a:br>
              <a:rPr lang="es-ES" dirty="0" smtClean="0"/>
            </a:br>
            <a:r>
              <a:rPr lang="es-ES" dirty="0" smtClean="0"/>
              <a:t>Dependencia cambiaria  de la agroindustria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61276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510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Estado de situación: Estancamiento (y retroceso)  de las exportaciones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15811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715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 smtClean="0"/>
              <a:t>Agenda</a:t>
            </a:r>
            <a:r>
              <a:rPr lang="es-ES" dirty="0" smtClean="0"/>
              <a:t> (requisitos para la recuperación de la capacidad de inserción internacional)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ES" dirty="0" smtClean="0"/>
              <a:t>Reorganizar el marco de referencia económico, político y normativo en el que actúan las empresas, fronteras adentro</a:t>
            </a:r>
          </a:p>
          <a:p>
            <a:pPr marL="514350" indent="-514350">
              <a:buAutoNum type="arabicPeriod"/>
            </a:pPr>
            <a:r>
              <a:rPr lang="es-ES" dirty="0" smtClean="0"/>
              <a:t>Reorganizar la inserción económica argentina: </a:t>
            </a:r>
          </a:p>
          <a:p>
            <a:pPr marL="0" indent="0">
              <a:buNone/>
            </a:pPr>
            <a:r>
              <a:rPr lang="es-ES" dirty="0" smtClean="0"/>
              <a:t>Recuperar la Secretaría de Comercio Internacional, </a:t>
            </a:r>
          </a:p>
          <a:p>
            <a:pPr marL="0" indent="0">
              <a:buNone/>
            </a:pPr>
            <a:r>
              <a:rPr lang="es-ES" dirty="0" smtClean="0"/>
              <a:t>Crear la </a:t>
            </a:r>
            <a:r>
              <a:rPr lang="es-ES" dirty="0"/>
              <a:t>A</a:t>
            </a:r>
            <a:r>
              <a:rPr lang="es-ES" dirty="0" smtClean="0"/>
              <a:t>gencia </a:t>
            </a:r>
            <a:r>
              <a:rPr lang="es-ES" dirty="0"/>
              <a:t>Ú</a:t>
            </a:r>
            <a:r>
              <a:rPr lang="es-ES" dirty="0" smtClean="0"/>
              <a:t>nica de inserción Internacional </a:t>
            </a:r>
          </a:p>
          <a:p>
            <a:pPr marL="0" indent="0">
              <a:buNone/>
            </a:pPr>
            <a:r>
              <a:rPr lang="es-ES" dirty="0" smtClean="0"/>
              <a:t>Ejecutar políticas de apertura de mercados y promoción internacional de negocios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28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Requisitos:</a:t>
            </a:r>
            <a:br>
              <a:rPr lang="es-ES" dirty="0" smtClean="0"/>
            </a:br>
            <a:r>
              <a:rPr lang="es-ES" dirty="0" smtClean="0"/>
              <a:t>Normalización de importaciones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115757"/>
              </p:ext>
            </p:extLst>
          </p:nvPr>
        </p:nvGraphicFramePr>
        <p:xfrm>
          <a:off x="3914080" y="825193"/>
          <a:ext cx="7683186" cy="5207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0531"/>
                <a:gridCol w="1280531"/>
                <a:gridCol w="1280531"/>
                <a:gridCol w="1280531"/>
                <a:gridCol w="1280531"/>
                <a:gridCol w="1280531"/>
              </a:tblGrid>
              <a:tr h="43800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EVOLUCION IMPORTACIONES SEGÚN SUS COMPONENTES 2005 2013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50952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% DEL </a:t>
                      </a:r>
                      <a:r>
                        <a:rPr lang="es-ES" sz="1100" u="none" strike="noStrike" dirty="0" smtClean="0">
                          <a:effectLst/>
                        </a:rPr>
                        <a:t>TOTAL </a:t>
                      </a:r>
                      <a:r>
                        <a:rPr lang="es-ES" sz="1100" u="none" strike="noStrike" dirty="0">
                          <a:effectLst/>
                        </a:rPr>
                        <a:t>EN 2005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% DEL TOTAL EN 2010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% DEL TOTAL EN 2011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% DEL TOTAL EN 2012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% DEL TOTAL EN 2013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8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bienes de capital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25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21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20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17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17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5095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bienes intermedios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36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31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29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29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26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6390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combustibles y lubricantes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13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13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15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0768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piezas y accesorios para bienes de capital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17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19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19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21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21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800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bienes de conusmo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11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12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11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10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10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5095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vehiulos automotores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8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8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9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52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TC103457475[[fn=Frame]]</Template>
  <TotalTime>604</TotalTime>
  <Words>910</Words>
  <Application>Microsoft Office PowerPoint</Application>
  <PresentationFormat>Personalizado</PresentationFormat>
  <Paragraphs>306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Frame</vt:lpstr>
      <vt:lpstr>LA ARGENTINA Y SU REINSERCION ECONOMICA Y PRODUCTIVA INTERNACIONAL</vt:lpstr>
      <vt:lpstr>Estado de situación</vt:lpstr>
      <vt:lpstr>Estado de situación</vt:lpstr>
      <vt:lpstr>Exportaciones. Composición. Rol de las economías regionales</vt:lpstr>
      <vt:lpstr>Estado de situación</vt:lpstr>
      <vt:lpstr>Estado de situación. Dependencia cambiaria  de la agroindustria</vt:lpstr>
      <vt:lpstr>Estado de situación: Estancamiento (y retroceso)  de las exportaciones</vt:lpstr>
      <vt:lpstr>Agenda (requisitos para la recuperación de la capacidad de inserción internacional)</vt:lpstr>
      <vt:lpstr>Requisitos: Normalización de importaciones</vt:lpstr>
      <vt:lpstr>Requisitos: Normalización cambiaria</vt:lpstr>
      <vt:lpstr>Requisitos: Mas inversión</vt:lpstr>
      <vt:lpstr>Requisitos: Moderación del expansionismo  fiscal</vt:lpstr>
      <vt:lpstr>Requisitos: Menor inflación</vt:lpstr>
      <vt:lpstr>Otros requisitos para mejorar las condiciones de los actores internacionales</vt:lpstr>
      <vt:lpstr>Mercados actuales para las exportaciones argentinas</vt:lpstr>
      <vt:lpstr>Argentina y el acceso a mercados</vt:lpstr>
      <vt:lpstr>¿Hacia dónde dirigirnos? Asia y África, continentes mas poblados</vt:lpstr>
      <vt:lpstr>¿Hacia dónde dirigirnos? Mega ciudades en 2050</vt:lpstr>
      <vt:lpstr>¿Hacia dónde dirigirnos? ¿Quién mejora su capacidad de compra? </vt:lpstr>
      <vt:lpstr>PRINCIPALES IMPORTADORES MUNDIALES</vt:lpstr>
      <vt:lpstr>¿Hacia dónde dirigirnos?</vt:lpstr>
      <vt:lpstr>¿Hacia dónde dirigirnos?</vt:lpstr>
      <vt:lpstr>Agenda para la inserción</vt:lpstr>
      <vt:lpstr>La necesidad de una nueva  agencia (única) para la promoción internacional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PARA UNA REINSERCION ECONOMICA Y PRODUCTIVA INTERNACIONAL</dc:title>
  <dc:creator>Marcelo Elizondo</dc:creator>
  <cp:lastModifiedBy>Mariano</cp:lastModifiedBy>
  <cp:revision>38</cp:revision>
  <dcterms:created xsi:type="dcterms:W3CDTF">2014-07-14T23:59:40Z</dcterms:created>
  <dcterms:modified xsi:type="dcterms:W3CDTF">2014-08-20T19:22:54Z</dcterms:modified>
</cp:coreProperties>
</file>